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6" r:id="rId8"/>
    <p:sldId id="261" r:id="rId9"/>
    <p:sldId id="260" r:id="rId10"/>
    <p:sldId id="264" r:id="rId11"/>
    <p:sldId id="262" r:id="rId12"/>
    <p:sldId id="263" r:id="rId13"/>
    <p:sldId id="267" r:id="rId14"/>
    <p:sldId id="265" r:id="rId15"/>
    <p:sldId id="268" r:id="rId16"/>
  </p:sldIdLst>
  <p:sldSz cx="14630400" cy="8229600"/>
  <p:notesSz cx="8229600" cy="14630400"/>
  <p:embeddedFontLst>
    <p:embeddedFont>
      <p:font typeface="Alexandria" pitchFamily="34" charset="0"/>
      <p:bold r:id="rId20"/>
    </p:embeddedFont>
    <p:embeddedFont>
      <p:font typeface="Alexandria" pitchFamily="34" charset="-122"/>
      <p:bold r:id="rId21"/>
    </p:embeddedFont>
    <p:embeddedFont>
      <p:font typeface="Alexandria" pitchFamily="34" charset="-120"/>
      <p:bold r:id="rId22"/>
    </p:embeddedFont>
    <p:embeddedFont>
      <p:font typeface="Nobile" panose="02000503050000020004" pitchFamily="34" charset="0"/>
      <p:bold r:id="rId23"/>
    </p:embeddedFont>
    <p:embeddedFont>
      <p:font typeface="Nobile" panose="02000503050000020004" pitchFamily="34" charset="-122"/>
      <p:bold r:id="rId24"/>
    </p:embeddedFont>
    <p:embeddedFont>
      <p:font typeface="Nobile" panose="02000503050000020004" pitchFamily="34" charset="-120"/>
      <p:bold r:id="rId25"/>
    </p:embeddedFont>
    <p:embeddedFont>
      <p:font typeface="Calibri" panose="020F0502020204030204" charset="0"/>
      <p:regular r:id="rId26"/>
      <p:bold r:id="rId27"/>
      <p:italic r:id="rId28"/>
      <p:boldItalic r:id="rId29"/>
    </p:embeddedFont>
    <p:embeddedFont>
      <p:font typeface="等线" panose="02010600030101010101" charset="-122"/>
      <p:regular r:id="rId3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1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11.fntdata"/><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p:spPr>
      </p:sp>
      <p:sp>
        <p:nvSpPr>
          <p:cNvPr id="3" name="Shape 1"/>
          <p:cNvSpPr/>
          <p:nvPr/>
        </p:nvSpPr>
        <p:spPr>
          <a:xfrm>
            <a:off x="0" y="0"/>
            <a:ext cx="14630400" cy="8229600"/>
          </a:xfrm>
          <a:prstGeom prst="rect">
            <a:avLst/>
          </a:prstGeom>
          <a:solidFill>
            <a:srgbClr val="F9F9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6.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4.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3.png"/><Relationship Id="rId12" Type="http://schemas.openxmlformats.org/officeDocument/2006/relationships/notesSlide" Target="../notesSlides/notesSlide2.xml"/><Relationship Id="rId11" Type="http://schemas.openxmlformats.org/officeDocument/2006/relationships/slideLayout" Target="../slideLayouts/slideLayout3.xml"/><Relationship Id="rId10" Type="http://schemas.openxmlformats.org/officeDocument/2006/relationships/image" Target="../media/image6.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4.xml"/><Relationship Id="rId7" Type="http://schemas.openxmlformats.org/officeDocument/2006/relationships/image" Target="../media/image6.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5" Type="http://schemas.openxmlformats.org/officeDocument/2006/relationships/notesSlide" Target="../notesSlides/notesSlide4.xml"/><Relationship Id="rId14" Type="http://schemas.openxmlformats.org/officeDocument/2006/relationships/slideLayout" Target="../slideLayouts/slideLayout5.xml"/><Relationship Id="rId13" Type="http://schemas.openxmlformats.org/officeDocument/2006/relationships/image" Target="../media/image13.png"/><Relationship Id="rId12" Type="http://schemas.openxmlformats.org/officeDocument/2006/relationships/image" Target="../media/image6.png"/><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GreenSight-AI: Cultivating the Future of Agriculture</a:t>
            </a:r>
            <a:endParaRPr lang="en-US" sz="4450" dirty="0"/>
          </a:p>
        </p:txBody>
      </p:sp>
      <p:sp>
        <p:nvSpPr>
          <p:cNvPr id="4" name="Text 1"/>
          <p:cNvSpPr/>
          <p:nvPr/>
        </p:nvSpPr>
        <p:spPr>
          <a:xfrm>
            <a:off x="793750" y="5188585"/>
            <a:ext cx="7556500" cy="1097915"/>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Welcome, investors and agricultural leaders! We are Group9, thrilled to present our groundbreaking project: </a:t>
            </a:r>
            <a:r>
              <a:rPr lang="en-US" sz="1750" dirty="0">
                <a:solidFill>
                  <a:srgbClr val="1B54DA"/>
                </a:solidFill>
                <a:latin typeface="Nobile" panose="02000503050000020004" pitchFamily="34" charset="0"/>
                <a:ea typeface="Nobile" panose="02000503050000020004" pitchFamily="34" charset="-122"/>
                <a:cs typeface="Nobile" panose="02000503050000020004" pitchFamily="34" charset="-120"/>
              </a:rPr>
              <a:t>GreenSight-AI</a:t>
            </a: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37586"/>
            <a:ext cx="10687526" cy="708779"/>
          </a:xfrm>
          <a:prstGeom prst="rect">
            <a:avLst/>
          </a:prstGeom>
          <a:noFill/>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Key Strengths &amp; Market Opportunities</a:t>
            </a:r>
            <a:endParaRPr lang="en-US" sz="4450" dirty="0"/>
          </a:p>
        </p:txBody>
      </p:sp>
      <p:sp>
        <p:nvSpPr>
          <p:cNvPr id="3" name="Shape 1"/>
          <p:cNvSpPr/>
          <p:nvPr/>
        </p:nvSpPr>
        <p:spPr>
          <a:xfrm>
            <a:off x="793790" y="2799993"/>
            <a:ext cx="4196358" cy="2810947"/>
          </a:xfrm>
          <a:prstGeom prst="roundRect">
            <a:avLst>
              <a:gd name="adj" fmla="val 5205"/>
            </a:avLst>
          </a:prstGeom>
          <a:solidFill>
            <a:srgbClr val="F9F9FF"/>
          </a:solidFill>
          <a:ln w="30480">
            <a:solidFill>
              <a:srgbClr val="B8C3DF"/>
            </a:solidFill>
            <a:prstDash val="solid"/>
          </a:ln>
        </p:spPr>
      </p:sp>
      <p:sp>
        <p:nvSpPr>
          <p:cNvPr id="4" name="Shape 2"/>
          <p:cNvSpPr/>
          <p:nvPr/>
        </p:nvSpPr>
        <p:spPr>
          <a:xfrm>
            <a:off x="763310" y="2799993"/>
            <a:ext cx="121920" cy="2810947"/>
          </a:xfrm>
          <a:prstGeom prst="roundRect">
            <a:avLst>
              <a:gd name="adj" fmla="val 78139"/>
            </a:avLst>
          </a:prstGeom>
          <a:solidFill>
            <a:srgbClr val="1B54DA"/>
          </a:solidFill>
        </p:spPr>
      </p:sp>
      <p:sp>
        <p:nvSpPr>
          <p:cNvPr id="5" name="Text 3"/>
          <p:cNvSpPr/>
          <p:nvPr/>
        </p:nvSpPr>
        <p:spPr>
          <a:xfrm>
            <a:off x="1142524" y="3057287"/>
            <a:ext cx="3110865" cy="354330"/>
          </a:xfrm>
          <a:prstGeom prst="rect">
            <a:avLst/>
          </a:prstGeom>
          <a:noFill/>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Integrated AI Solution</a:t>
            </a:r>
            <a:endParaRPr lang="en-US" sz="2200" dirty="0"/>
          </a:p>
        </p:txBody>
      </p:sp>
      <p:sp>
        <p:nvSpPr>
          <p:cNvPr id="6" name="Text 4"/>
          <p:cNvSpPr/>
          <p:nvPr/>
        </p:nvSpPr>
        <p:spPr>
          <a:xfrm>
            <a:off x="1142524" y="3547705"/>
            <a:ext cx="3590330" cy="1088708"/>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A unified platform for diagnosis, advice, and data, reducing the need for multiple disparate tools.</a:t>
            </a:r>
            <a:endParaRPr lang="en-US" sz="1750" dirty="0"/>
          </a:p>
        </p:txBody>
      </p:sp>
      <p:sp>
        <p:nvSpPr>
          <p:cNvPr id="7" name="Shape 5"/>
          <p:cNvSpPr/>
          <p:nvPr/>
        </p:nvSpPr>
        <p:spPr>
          <a:xfrm>
            <a:off x="5216962" y="2799993"/>
            <a:ext cx="4196358" cy="2810947"/>
          </a:xfrm>
          <a:prstGeom prst="roundRect">
            <a:avLst>
              <a:gd name="adj" fmla="val 5205"/>
            </a:avLst>
          </a:prstGeom>
          <a:solidFill>
            <a:srgbClr val="F9F9FF"/>
          </a:solidFill>
          <a:ln w="30480">
            <a:solidFill>
              <a:srgbClr val="B8C3DF"/>
            </a:solidFill>
            <a:prstDash val="solid"/>
          </a:ln>
        </p:spPr>
      </p:sp>
      <p:sp>
        <p:nvSpPr>
          <p:cNvPr id="8" name="Shape 6"/>
          <p:cNvSpPr/>
          <p:nvPr/>
        </p:nvSpPr>
        <p:spPr>
          <a:xfrm>
            <a:off x="5186482" y="2799993"/>
            <a:ext cx="121920" cy="2810947"/>
          </a:xfrm>
          <a:prstGeom prst="roundRect">
            <a:avLst>
              <a:gd name="adj" fmla="val 78139"/>
            </a:avLst>
          </a:prstGeom>
          <a:solidFill>
            <a:srgbClr val="1B54DA"/>
          </a:solidFill>
        </p:spPr>
      </p:sp>
      <p:sp>
        <p:nvSpPr>
          <p:cNvPr id="9" name="Text 7"/>
          <p:cNvSpPr/>
          <p:nvPr/>
        </p:nvSpPr>
        <p:spPr>
          <a:xfrm>
            <a:off x="5565696" y="3057287"/>
            <a:ext cx="3590330" cy="708660"/>
          </a:xfrm>
          <a:prstGeom prst="rect">
            <a:avLst/>
          </a:prstGeom>
          <a:noFill/>
        </p:spPr>
        <p:txBody>
          <a:bodyPr wrap="squar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Data-Driven Decision Making</a:t>
            </a:r>
            <a:endParaRPr lang="en-US" sz="2200" dirty="0"/>
          </a:p>
        </p:txBody>
      </p:sp>
      <p:sp>
        <p:nvSpPr>
          <p:cNvPr id="10" name="Text 8"/>
          <p:cNvSpPr/>
          <p:nvPr/>
        </p:nvSpPr>
        <p:spPr>
          <a:xfrm>
            <a:off x="5565696" y="3902035"/>
            <a:ext cx="3590330" cy="1088708"/>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Empowering farmers with actionable insights derived from visualized farm data.</a:t>
            </a:r>
            <a:endParaRPr lang="en-US" sz="1750" dirty="0"/>
          </a:p>
        </p:txBody>
      </p:sp>
      <p:sp>
        <p:nvSpPr>
          <p:cNvPr id="11" name="Shape 9"/>
          <p:cNvSpPr/>
          <p:nvPr/>
        </p:nvSpPr>
        <p:spPr>
          <a:xfrm>
            <a:off x="9640133" y="2799993"/>
            <a:ext cx="4196358" cy="2810947"/>
          </a:xfrm>
          <a:prstGeom prst="roundRect">
            <a:avLst>
              <a:gd name="adj" fmla="val 5205"/>
            </a:avLst>
          </a:prstGeom>
          <a:solidFill>
            <a:srgbClr val="F9F9FF"/>
          </a:solidFill>
          <a:ln w="30480">
            <a:solidFill>
              <a:srgbClr val="B8C3DF"/>
            </a:solidFill>
            <a:prstDash val="solid"/>
          </a:ln>
        </p:spPr>
      </p:sp>
      <p:sp>
        <p:nvSpPr>
          <p:cNvPr id="12" name="Shape 10"/>
          <p:cNvSpPr/>
          <p:nvPr/>
        </p:nvSpPr>
        <p:spPr>
          <a:xfrm>
            <a:off x="9609653" y="2799993"/>
            <a:ext cx="121920" cy="2810947"/>
          </a:xfrm>
          <a:prstGeom prst="roundRect">
            <a:avLst>
              <a:gd name="adj" fmla="val 78139"/>
            </a:avLst>
          </a:prstGeom>
          <a:solidFill>
            <a:srgbClr val="1B54DA"/>
          </a:solidFill>
        </p:spPr>
      </p:sp>
      <p:sp>
        <p:nvSpPr>
          <p:cNvPr id="13" name="Text 11"/>
          <p:cNvSpPr/>
          <p:nvPr/>
        </p:nvSpPr>
        <p:spPr>
          <a:xfrm>
            <a:off x="9988868" y="3057287"/>
            <a:ext cx="3590330" cy="708660"/>
          </a:xfrm>
          <a:prstGeom prst="rect">
            <a:avLst/>
          </a:prstGeom>
          <a:noFill/>
        </p:spPr>
        <p:txBody>
          <a:bodyPr wrap="squar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Targeting Small &amp; Medium Farmers</a:t>
            </a:r>
            <a:endParaRPr lang="en-US" sz="2200" dirty="0"/>
          </a:p>
        </p:txBody>
      </p:sp>
      <p:sp>
        <p:nvSpPr>
          <p:cNvPr id="14" name="Text 12"/>
          <p:cNvSpPr/>
          <p:nvPr/>
        </p:nvSpPr>
        <p:spPr>
          <a:xfrm>
            <a:off x="9988868" y="3902035"/>
            <a:ext cx="3590330" cy="1451610"/>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Filling a crucial gap by providing sophisticated tech accessible to a broader agricultural demographic.</a:t>
            </a:r>
            <a:endParaRPr lang="en-US" sz="1750" dirty="0"/>
          </a:p>
        </p:txBody>
      </p:sp>
      <p:sp>
        <p:nvSpPr>
          <p:cNvPr id="15" name="Text 13"/>
          <p:cNvSpPr/>
          <p:nvPr/>
        </p:nvSpPr>
        <p:spPr>
          <a:xfrm>
            <a:off x="793790" y="5866090"/>
            <a:ext cx="13042821" cy="725805"/>
          </a:xfrm>
          <a:prstGeom prst="rect">
            <a:avLst/>
          </a:prstGeom>
          <a:noFill/>
        </p:spPr>
        <p:txBody>
          <a:bodyPr wrap="square" lIns="0" tIns="0" rIns="0" bIns="0" rtlCol="0" anchor="t"/>
          <a:lstStyle/>
          <a:p>
            <a:pPr>
              <a:lnSpc>
                <a:spcPts val="2850"/>
              </a:lnSpc>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The market demands consolidated solutions, technology accessible at the grassroots level, and the unlocking of data's potential – all areas where </a:t>
            </a:r>
            <a:r>
              <a:rPr lang="en-US" altLang="zh-CN" dirty="0" err="1">
                <a:solidFill>
                  <a:srgbClr val="1B1B27"/>
                </a:solidFill>
                <a:latin typeface="Alexandria" pitchFamily="34" charset="0"/>
                <a:ea typeface="Alexandria" pitchFamily="34" charset="-122"/>
                <a:cs typeface="Alexandria" pitchFamily="34" charset="-120"/>
              </a:rPr>
              <a:t>GreenSight</a:t>
            </a:r>
            <a:r>
              <a:rPr lang="en-US" altLang="zh-CN" dirty="0">
                <a:solidFill>
                  <a:srgbClr val="1B1B27"/>
                </a:solidFill>
                <a:latin typeface="Alexandria" pitchFamily="34" charset="0"/>
                <a:ea typeface="Alexandria" pitchFamily="34" charset="-122"/>
                <a:cs typeface="Alexandria" pitchFamily="34" charset="-120"/>
              </a:rPr>
              <a:t>-AI</a:t>
            </a: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 excels.</a:t>
            </a:r>
            <a:endParaRPr lang="en-US" sz="1750" dirty="0"/>
          </a:p>
        </p:txBody>
      </p:sp>
      <p:pic>
        <p:nvPicPr>
          <p:cNvPr id="16" name="图片 15"/>
          <p:cNvPicPr>
            <a:picLocks noChangeAspect="1"/>
          </p:cNvPicPr>
          <p:nvPr/>
        </p:nvPicPr>
        <p:blipFill>
          <a:blip r:embed="rId1"/>
          <a:stretch>
            <a:fillRect/>
          </a:stretch>
        </p:blipFill>
        <p:spPr>
          <a:xfrm>
            <a:off x="12851765" y="7658100"/>
            <a:ext cx="1779270" cy="571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f379da71b4029f88163cff3daf3b0e6b"/>
          <p:cNvPicPr>
            <a:picLocks noChangeAspect="1"/>
          </p:cNvPicPr>
          <p:nvPr/>
        </p:nvPicPr>
        <p:blipFill>
          <a:blip r:embed="rId1"/>
          <a:stretch>
            <a:fillRect/>
          </a:stretch>
        </p:blipFill>
        <p:spPr>
          <a:xfrm>
            <a:off x="2348588" y="1045514"/>
            <a:ext cx="8206770" cy="3069286"/>
          </a:xfrm>
          <a:prstGeom prst="rect">
            <a:avLst/>
          </a:prstGeom>
        </p:spPr>
      </p:pic>
      <p:pic>
        <p:nvPicPr>
          <p:cNvPr id="4" name="图片 3" descr="7d2cfe7f7ce7d7998be68871ff092224"/>
          <p:cNvPicPr>
            <a:picLocks noChangeAspect="1"/>
          </p:cNvPicPr>
          <p:nvPr/>
        </p:nvPicPr>
        <p:blipFill>
          <a:blip r:embed="rId2"/>
          <a:srcRect l="8252" t="-18" r="6058"/>
          <a:stretch>
            <a:fillRect/>
          </a:stretch>
        </p:blipFill>
        <p:spPr>
          <a:xfrm>
            <a:off x="2348587" y="4057015"/>
            <a:ext cx="8206771" cy="3601085"/>
          </a:xfrm>
          <a:prstGeom prst="rect">
            <a:avLst/>
          </a:prstGeom>
        </p:spPr>
      </p:pic>
      <p:sp>
        <p:nvSpPr>
          <p:cNvPr id="5" name="文本框 4"/>
          <p:cNvSpPr txBox="1"/>
          <p:nvPr/>
        </p:nvSpPr>
        <p:spPr>
          <a:xfrm>
            <a:off x="964565" y="369570"/>
            <a:ext cx="12548870" cy="732155"/>
          </a:xfrm>
          <a:prstGeom prst="rect">
            <a:avLst/>
          </a:prstGeom>
          <a:noFill/>
        </p:spPr>
        <p:txBody>
          <a:bodyPr wrap="square" rtlCol="0">
            <a:spAutoFit/>
          </a:bodyPr>
          <a:lstStyle/>
          <a:p>
            <a:pPr marL="0" indent="0" algn="l">
              <a:lnSpc>
                <a:spcPts val="5000"/>
              </a:lnSpc>
              <a:buNone/>
            </a:pPr>
            <a:r>
              <a:rPr lang="en-US" dirty="0">
                <a:solidFill>
                  <a:srgbClr val="1B1B27"/>
                </a:solidFill>
                <a:latin typeface="Alexandria" pitchFamily="34" charset="0"/>
                <a:ea typeface="Alexandria" pitchFamily="34" charset="-122"/>
                <a:cs typeface="Alexandria" pitchFamily="34" charset="-120"/>
                <a:sym typeface="+mn-ea"/>
              </a:rPr>
              <a:t>Market Landscape &amp; Competitive Edge</a:t>
            </a:r>
            <a:endParaRPr lang="zh-CN" altLang="en-US" dirty="0"/>
          </a:p>
        </p:txBody>
      </p:sp>
      <p:pic>
        <p:nvPicPr>
          <p:cNvPr id="15" name="图片 14"/>
          <p:cNvPicPr>
            <a:picLocks noChangeAspect="1"/>
          </p:cNvPicPr>
          <p:nvPr/>
        </p:nvPicPr>
        <p:blipFill>
          <a:blip r:embed="rId3"/>
          <a:stretch>
            <a:fillRect/>
          </a:stretch>
        </p:blipFill>
        <p:spPr>
          <a:xfrm>
            <a:off x="12851765" y="7658100"/>
            <a:ext cx="1779270" cy="571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579727"/>
          </a:xfrm>
          <a:prstGeom prst="rect">
            <a:avLst/>
          </a:prstGeom>
        </p:spPr>
      </p:pic>
      <p:sp>
        <p:nvSpPr>
          <p:cNvPr id="3" name="Text 0"/>
          <p:cNvSpPr/>
          <p:nvPr/>
        </p:nvSpPr>
        <p:spPr>
          <a:xfrm>
            <a:off x="722233" y="3256359"/>
            <a:ext cx="9522023" cy="644843"/>
          </a:xfrm>
          <a:prstGeom prst="rect">
            <a:avLst/>
          </a:prstGeom>
          <a:noFill/>
        </p:spPr>
        <p:txBody>
          <a:bodyPr wrap="none" lIns="0" tIns="0" rIns="0" bIns="0" rtlCol="0" anchor="t"/>
          <a:lstStyle/>
          <a:p>
            <a:pPr marL="0" indent="0" algn="l">
              <a:lnSpc>
                <a:spcPts val="5050"/>
              </a:lnSpc>
              <a:buNone/>
            </a:pPr>
            <a:r>
              <a:rPr lang="en-US" sz="4050" dirty="0">
                <a:solidFill>
                  <a:srgbClr val="1B1B27"/>
                </a:solidFill>
                <a:latin typeface="Alexandria" pitchFamily="34" charset="0"/>
                <a:ea typeface="Alexandria" pitchFamily="34" charset="-122"/>
                <a:cs typeface="Alexandria" pitchFamily="34" charset="-120"/>
              </a:rPr>
              <a:t>Driving Adoption: Outreach &amp; Impact</a:t>
            </a:r>
            <a:endParaRPr lang="en-US" sz="4050" dirty="0"/>
          </a:p>
        </p:txBody>
      </p:sp>
      <p:sp>
        <p:nvSpPr>
          <p:cNvPr id="4" name="Text 1"/>
          <p:cNvSpPr/>
          <p:nvPr/>
        </p:nvSpPr>
        <p:spPr>
          <a:xfrm>
            <a:off x="722233" y="4417100"/>
            <a:ext cx="3115270" cy="386953"/>
          </a:xfrm>
          <a:prstGeom prst="rect">
            <a:avLst/>
          </a:prstGeom>
          <a:noFill/>
        </p:spPr>
        <p:txBody>
          <a:bodyPr wrap="none" lIns="0" tIns="0" rIns="0" bIns="0" rtlCol="0" anchor="t"/>
          <a:lstStyle/>
          <a:p>
            <a:pPr marL="0" indent="0" algn="l">
              <a:lnSpc>
                <a:spcPts val="3000"/>
              </a:lnSpc>
              <a:buNone/>
            </a:pPr>
            <a:r>
              <a:rPr lang="en-US" sz="2400" dirty="0">
                <a:solidFill>
                  <a:srgbClr val="1B1B27"/>
                </a:solidFill>
                <a:latin typeface="Alexandria" pitchFamily="34" charset="0"/>
                <a:ea typeface="Alexandria" pitchFamily="34" charset="-122"/>
                <a:cs typeface="Alexandria" pitchFamily="34" charset="-120"/>
              </a:rPr>
              <a:t>Targeted Promotion</a:t>
            </a:r>
            <a:endParaRPr lang="en-US" sz="2400" dirty="0"/>
          </a:p>
        </p:txBody>
      </p:sp>
      <p:sp>
        <p:nvSpPr>
          <p:cNvPr id="5" name="Text 2"/>
          <p:cNvSpPr/>
          <p:nvPr/>
        </p:nvSpPr>
        <p:spPr>
          <a:xfrm>
            <a:off x="722233" y="5010388"/>
            <a:ext cx="6341269" cy="660083"/>
          </a:xfrm>
          <a:prstGeom prst="rect">
            <a:avLst/>
          </a:prstGeom>
          <a:noFill/>
        </p:spPr>
        <p:txBody>
          <a:bodyPr wrap="square" lIns="0" tIns="0" rIns="0" bIns="0" rtlCol="0" anchor="t"/>
          <a:lstStyle/>
          <a:p>
            <a:pPr marL="0" indent="0" algn="l">
              <a:lnSpc>
                <a:spcPts val="2600"/>
              </a:lnSpc>
              <a:buNone/>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Our strategic focus on WeChat communities and university channels has proven highly effective.</a:t>
            </a:r>
            <a:endParaRPr lang="en-US" sz="1600" dirty="0"/>
          </a:p>
        </p:txBody>
      </p:sp>
      <p:sp>
        <p:nvSpPr>
          <p:cNvPr id="6" name="Text 3"/>
          <p:cNvSpPr/>
          <p:nvPr/>
        </p:nvSpPr>
        <p:spPr>
          <a:xfrm>
            <a:off x="722233" y="5856208"/>
            <a:ext cx="6341269" cy="660083"/>
          </a:xfrm>
          <a:prstGeom prst="rect">
            <a:avLst/>
          </a:prstGeom>
          <a:noFill/>
        </p:spPr>
        <p:txBody>
          <a:bodyPr wrap="square" lIns="0" tIns="0" rIns="0" bIns="0" rtlCol="0" anchor="t"/>
          <a:lstStyle/>
          <a:p>
            <a:pPr marL="342900" indent="-342900" algn="l">
              <a:lnSpc>
                <a:spcPts val="2600"/>
              </a:lnSpc>
              <a:buSzPct val="100000"/>
              <a:buChar char="•"/>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Engaging promotional materials designed for diverse audiences.</a:t>
            </a:r>
            <a:endParaRPr lang="en-US" sz="1600" dirty="0"/>
          </a:p>
        </p:txBody>
      </p:sp>
      <p:sp>
        <p:nvSpPr>
          <p:cNvPr id="7" name="Text 4"/>
          <p:cNvSpPr/>
          <p:nvPr/>
        </p:nvSpPr>
        <p:spPr>
          <a:xfrm>
            <a:off x="722233" y="6588443"/>
            <a:ext cx="6341269" cy="330041"/>
          </a:xfrm>
          <a:prstGeom prst="rect">
            <a:avLst/>
          </a:prstGeom>
          <a:noFill/>
        </p:spPr>
        <p:txBody>
          <a:bodyPr wrap="none" lIns="0" tIns="0" rIns="0" bIns="0" rtlCol="0" anchor="t"/>
          <a:lstStyle/>
          <a:p>
            <a:pPr marL="342900" indent="-342900" algn="l">
              <a:lnSpc>
                <a:spcPts val="2600"/>
              </a:lnSpc>
              <a:buSzPct val="100000"/>
              <a:buChar char="•"/>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Leveraging digital platforms for maximum reach.</a:t>
            </a:r>
            <a:endParaRPr lang="en-US" sz="1600" dirty="0"/>
          </a:p>
        </p:txBody>
      </p:sp>
      <p:sp>
        <p:nvSpPr>
          <p:cNvPr id="8" name="Text 5"/>
          <p:cNvSpPr/>
          <p:nvPr/>
        </p:nvSpPr>
        <p:spPr>
          <a:xfrm>
            <a:off x="7574518" y="4417100"/>
            <a:ext cx="4117538" cy="386953"/>
          </a:xfrm>
          <a:prstGeom prst="rect">
            <a:avLst/>
          </a:prstGeom>
          <a:noFill/>
        </p:spPr>
        <p:txBody>
          <a:bodyPr wrap="none" lIns="0" tIns="0" rIns="0" bIns="0" rtlCol="0" anchor="t"/>
          <a:lstStyle/>
          <a:p>
            <a:pPr marL="0" indent="0" algn="l">
              <a:lnSpc>
                <a:spcPts val="3000"/>
              </a:lnSpc>
              <a:buNone/>
            </a:pPr>
            <a:r>
              <a:rPr lang="en-US" sz="2400" dirty="0">
                <a:solidFill>
                  <a:srgbClr val="1B1B27"/>
                </a:solidFill>
                <a:latin typeface="Alexandria" pitchFamily="34" charset="0"/>
                <a:ea typeface="Alexandria" pitchFamily="34" charset="-122"/>
                <a:cs typeface="Alexandria" pitchFamily="34" charset="-120"/>
              </a:rPr>
              <a:t>Proven Market Acceptance</a:t>
            </a:r>
            <a:endParaRPr lang="en-US" sz="2400" dirty="0"/>
          </a:p>
        </p:txBody>
      </p:sp>
      <p:sp>
        <p:nvSpPr>
          <p:cNvPr id="9" name="Text 6"/>
          <p:cNvSpPr/>
          <p:nvPr/>
        </p:nvSpPr>
        <p:spPr>
          <a:xfrm>
            <a:off x="7574518" y="5010388"/>
            <a:ext cx="6341269" cy="660083"/>
          </a:xfrm>
          <a:prstGeom prst="rect">
            <a:avLst/>
          </a:prstGeom>
          <a:noFill/>
        </p:spPr>
        <p:txBody>
          <a:bodyPr wrap="square" lIns="0" tIns="0" rIns="0" bIns="0" rtlCol="0" anchor="t"/>
          <a:lstStyle/>
          <a:p>
            <a:pPr marL="0" indent="0" algn="l">
              <a:lnSpc>
                <a:spcPts val="2600"/>
              </a:lnSpc>
              <a:buSzPct val="100000"/>
              <a:buNone/>
            </a:pPr>
            <a:r>
              <a:rPr lang="en-US" sz="1600" b="1" dirty="0">
                <a:solidFill>
                  <a:srgbClr val="404155"/>
                </a:solidFill>
                <a:latin typeface="Nobile" panose="02000503050000020004" pitchFamily="34" charset="0"/>
                <a:ea typeface="Nobile" panose="02000503050000020004" pitchFamily="34" charset="-122"/>
                <a:cs typeface="Nobile" panose="02000503050000020004" pitchFamily="34" charset="-120"/>
              </a:rPr>
              <a:t>Significant exposure</a:t>
            </a: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 in key agricultural and tech communities.</a:t>
            </a:r>
            <a:endParaRPr lang="en-US" sz="1600" dirty="0"/>
          </a:p>
        </p:txBody>
      </p:sp>
      <p:sp>
        <p:nvSpPr>
          <p:cNvPr id="10" name="Text 7"/>
          <p:cNvSpPr/>
          <p:nvPr/>
        </p:nvSpPr>
        <p:spPr>
          <a:xfrm>
            <a:off x="7574518" y="5742623"/>
            <a:ext cx="6341269" cy="330041"/>
          </a:xfrm>
          <a:prstGeom prst="rect">
            <a:avLst/>
          </a:prstGeom>
          <a:noFill/>
        </p:spPr>
        <p:txBody>
          <a:bodyPr wrap="none" lIns="0" tIns="0" rIns="0" bIns="0" rtlCol="0" anchor="t"/>
          <a:lstStyle/>
          <a:p>
            <a:pPr marL="0" indent="0" algn="l">
              <a:lnSpc>
                <a:spcPts val="2600"/>
              </a:lnSpc>
              <a:buSzPct val="100000"/>
              <a:buNone/>
            </a:pPr>
            <a:r>
              <a:rPr lang="en-US" sz="1600" b="1" dirty="0">
                <a:solidFill>
                  <a:srgbClr val="404155"/>
                </a:solidFill>
                <a:latin typeface="Nobile" panose="02000503050000020004" pitchFamily="34" charset="0"/>
                <a:ea typeface="Nobile" panose="02000503050000020004" pitchFamily="34" charset="-122"/>
                <a:cs typeface="Nobile" panose="02000503050000020004" pitchFamily="34" charset="-120"/>
              </a:rPr>
              <a:t>High click-through rates</a:t>
            </a: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 indicating strong initial interest.</a:t>
            </a:r>
            <a:endParaRPr lang="en-US" sz="1600" dirty="0"/>
          </a:p>
        </p:txBody>
      </p:sp>
      <p:sp>
        <p:nvSpPr>
          <p:cNvPr id="11" name="Text 8"/>
          <p:cNvSpPr/>
          <p:nvPr/>
        </p:nvSpPr>
        <p:spPr>
          <a:xfrm>
            <a:off x="7574518" y="6144816"/>
            <a:ext cx="6341269" cy="660083"/>
          </a:xfrm>
          <a:prstGeom prst="rect">
            <a:avLst/>
          </a:prstGeom>
          <a:noFill/>
        </p:spPr>
        <p:txBody>
          <a:bodyPr wrap="square" lIns="0" tIns="0" rIns="0" bIns="0" rtlCol="0" anchor="t"/>
          <a:lstStyle/>
          <a:p>
            <a:pPr marL="0" indent="0" algn="l">
              <a:lnSpc>
                <a:spcPts val="2600"/>
              </a:lnSpc>
              <a:buSzPct val="100000"/>
              <a:buNone/>
            </a:pPr>
            <a:r>
              <a:rPr lang="en-US" sz="1600" b="1" dirty="0">
                <a:solidFill>
                  <a:srgbClr val="404155"/>
                </a:solidFill>
                <a:latin typeface="Nobile" panose="02000503050000020004" pitchFamily="34" charset="0"/>
                <a:ea typeface="Nobile" panose="02000503050000020004" pitchFamily="34" charset="-122"/>
                <a:cs typeface="Nobile" panose="02000503050000020004" pitchFamily="34" charset="-120"/>
              </a:rPr>
              <a:t>Impressive user conversion rates</a:t>
            </a: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 validating product appeal.</a:t>
            </a:r>
            <a:endParaRPr lang="en-US" sz="1600" dirty="0"/>
          </a:p>
        </p:txBody>
      </p:sp>
      <p:sp>
        <p:nvSpPr>
          <p:cNvPr id="12" name="Text 9"/>
          <p:cNvSpPr/>
          <p:nvPr/>
        </p:nvSpPr>
        <p:spPr>
          <a:xfrm>
            <a:off x="722233" y="7222808"/>
            <a:ext cx="13185934" cy="330041"/>
          </a:xfrm>
          <a:prstGeom prst="rect">
            <a:avLst/>
          </a:prstGeom>
          <a:noFill/>
        </p:spPr>
        <p:txBody>
          <a:bodyPr wrap="none" lIns="0" tIns="0" rIns="0" bIns="0" rtlCol="0" anchor="t"/>
          <a:lstStyle/>
          <a:p>
            <a:pPr>
              <a:lnSpc>
                <a:spcPts val="2600"/>
              </a:lnSpc>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The positive user response and successful outreach campaigns demonstrate strong market validation for </a:t>
            </a:r>
            <a:r>
              <a:rPr lang="en-US" altLang="zh-CN" sz="1600" dirty="0" err="1">
                <a:solidFill>
                  <a:srgbClr val="1B1B27"/>
                </a:solidFill>
                <a:latin typeface="Alexandria" pitchFamily="34" charset="0"/>
                <a:ea typeface="Alexandria" pitchFamily="34" charset="-122"/>
                <a:cs typeface="Alexandria" pitchFamily="34" charset="-120"/>
              </a:rPr>
              <a:t>GreenSight</a:t>
            </a:r>
            <a:r>
              <a:rPr lang="en-US" altLang="zh-CN" sz="1600" dirty="0">
                <a:solidFill>
                  <a:srgbClr val="1B1B27"/>
                </a:solidFill>
                <a:latin typeface="Alexandria" pitchFamily="34" charset="0"/>
                <a:ea typeface="Alexandria" pitchFamily="34" charset="-122"/>
                <a:cs typeface="Alexandria" pitchFamily="34" charset="-120"/>
              </a:rPr>
              <a:t>-AI</a:t>
            </a: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a:t>
            </a:r>
            <a:endParaRPr lang="en-US" sz="1600" dirty="0"/>
          </a:p>
        </p:txBody>
      </p:sp>
      <p:pic>
        <p:nvPicPr>
          <p:cNvPr id="13" name="图片 12"/>
          <p:cNvPicPr>
            <a:picLocks noChangeAspect="1"/>
          </p:cNvPicPr>
          <p:nvPr/>
        </p:nvPicPr>
        <p:blipFill>
          <a:blip r:embed="rId2"/>
          <a:stretch>
            <a:fillRect/>
          </a:stretch>
        </p:blipFill>
        <p:spPr>
          <a:xfrm>
            <a:off x="12851765" y="7658100"/>
            <a:ext cx="1779270" cy="571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2851765" y="7658100"/>
            <a:ext cx="1779270" cy="571500"/>
          </a:xfrm>
          <a:prstGeom prst="rect">
            <a:avLst/>
          </a:prstGeom>
        </p:spPr>
      </p:pic>
      <p:sp>
        <p:nvSpPr>
          <p:cNvPr id="4" name="文本框 3"/>
          <p:cNvSpPr txBox="1"/>
          <p:nvPr/>
        </p:nvSpPr>
        <p:spPr>
          <a:xfrm>
            <a:off x="635" y="1514475"/>
            <a:ext cx="14630400" cy="2348865"/>
          </a:xfrm>
          <a:prstGeom prst="rect">
            <a:avLst/>
          </a:prstGeom>
          <a:noFill/>
        </p:spPr>
        <p:txBody>
          <a:bodyPr wrap="square" rtlCol="0">
            <a:noAutofit/>
          </a:bodyPr>
          <a:lstStyle/>
          <a:p>
            <a:pPr algn="ctr"/>
            <a:r>
              <a:rPr lang="en-US" altLang="zh-CN" sz="9600">
                <a:solidFill>
                  <a:schemeClr val="accent6"/>
                </a:solidFill>
              </a:rPr>
              <a:t>Q&amp;A</a:t>
            </a:r>
            <a:endParaRPr lang="en-US" altLang="zh-CN" sz="9600">
              <a:solidFill>
                <a:schemeClr val="accent6"/>
              </a:solidFill>
            </a:endParaRPr>
          </a:p>
        </p:txBody>
      </p:sp>
      <p:sp>
        <p:nvSpPr>
          <p:cNvPr id="5" name="文本框 4"/>
          <p:cNvSpPr txBox="1"/>
          <p:nvPr/>
        </p:nvSpPr>
        <p:spPr>
          <a:xfrm>
            <a:off x="-635" y="3819525"/>
            <a:ext cx="14631035" cy="1322070"/>
          </a:xfrm>
          <a:prstGeom prst="rect">
            <a:avLst/>
          </a:prstGeom>
          <a:noFill/>
        </p:spPr>
        <p:txBody>
          <a:bodyPr wrap="square" rtlCol="0">
            <a:spAutoFit/>
          </a:bodyPr>
          <a:lstStyle/>
          <a:p>
            <a:pPr algn="ctr"/>
            <a:r>
              <a:rPr lang="en-US" altLang="zh-CN" sz="4800"/>
              <a:t>GreenSight AI project team</a:t>
            </a:r>
            <a:endParaRPr lang="en-US" altLang="zh-CN" sz="4800"/>
          </a:p>
          <a:p>
            <a:pPr algn="ctr"/>
            <a:r>
              <a:rPr lang="en-US" altLang="zh-CN" sz="3200"/>
              <a:t>Thank you for your listening!</a:t>
            </a:r>
            <a:endParaRPr lang="en-US" altLang="zh-CN"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8533" y="789027"/>
            <a:ext cx="12306895" cy="579001"/>
          </a:xfrm>
          <a:prstGeom prst="rect">
            <a:avLst/>
          </a:prstGeom>
          <a:noFill/>
        </p:spPr>
        <p:txBody>
          <a:bodyPr wrap="none" lIns="0" tIns="0" rIns="0" bIns="0" rtlCol="0" anchor="t"/>
          <a:lstStyle/>
          <a:p>
            <a:pPr marL="0" indent="0" algn="l">
              <a:lnSpc>
                <a:spcPts val="4550"/>
              </a:lnSpc>
              <a:buNone/>
            </a:pPr>
            <a:r>
              <a:rPr lang="en-US" sz="3600" dirty="0">
                <a:solidFill>
                  <a:srgbClr val="1B1B27"/>
                </a:solidFill>
                <a:latin typeface="Alexandria" pitchFamily="34" charset="0"/>
                <a:ea typeface="Alexandria" pitchFamily="34" charset="-122"/>
                <a:cs typeface="Alexandria" pitchFamily="34" charset="-120"/>
              </a:rPr>
              <a:t>Addressing Core Challenges in Traditional Agriculture</a:t>
            </a:r>
            <a:endParaRPr lang="en-US" sz="3600" dirty="0"/>
          </a:p>
        </p:txBody>
      </p:sp>
      <p:pic>
        <p:nvPicPr>
          <p:cNvPr id="3" name="Image 0" descr="preencoded.png"/>
          <p:cNvPicPr>
            <a:picLocks noChangeAspect="1"/>
          </p:cNvPicPr>
          <p:nvPr>
            <p:custDataLst>
              <p:tags r:id="rId1"/>
            </p:custDataLst>
          </p:nvPr>
        </p:nvPicPr>
        <p:blipFill>
          <a:blip r:embed="rId2"/>
          <a:stretch>
            <a:fillRect/>
          </a:stretch>
        </p:blipFill>
        <p:spPr>
          <a:xfrm>
            <a:off x="648533" y="1854279"/>
            <a:ext cx="4142661" cy="3046333"/>
          </a:xfrm>
          <a:prstGeom prst="rect">
            <a:avLst/>
          </a:prstGeom>
        </p:spPr>
      </p:pic>
      <p:sp>
        <p:nvSpPr>
          <p:cNvPr id="4" name="Text 1"/>
          <p:cNvSpPr/>
          <p:nvPr>
            <p:custDataLst>
              <p:tags r:id="rId3"/>
            </p:custDataLst>
          </p:nvPr>
        </p:nvSpPr>
        <p:spPr>
          <a:xfrm>
            <a:off x="648533" y="5108972"/>
            <a:ext cx="3771186" cy="289560"/>
          </a:xfrm>
          <a:prstGeom prst="rect">
            <a:avLst/>
          </a:prstGeom>
          <a:noFill/>
        </p:spPr>
        <p:txBody>
          <a:bodyPr wrap="none" lIns="0" tIns="0" rIns="0" bIns="0" rtlCol="0" anchor="t"/>
          <a:lstStyle/>
          <a:p>
            <a:pPr marL="0" indent="0" algn="l">
              <a:lnSpc>
                <a:spcPts val="2250"/>
              </a:lnSpc>
              <a:buNone/>
            </a:pPr>
            <a:r>
              <a:rPr lang="en-US" sz="1800" dirty="0">
                <a:solidFill>
                  <a:srgbClr val="1B1B27"/>
                </a:solidFill>
                <a:latin typeface="Alexandria" pitchFamily="34" charset="0"/>
                <a:ea typeface="Alexandria" pitchFamily="34" charset="-122"/>
                <a:cs typeface="Alexandria" pitchFamily="34" charset="-120"/>
              </a:rPr>
              <a:t>Disease Identification Difficulties</a:t>
            </a:r>
            <a:endParaRPr lang="en-US" sz="1800" dirty="0"/>
          </a:p>
        </p:txBody>
      </p:sp>
      <p:sp>
        <p:nvSpPr>
          <p:cNvPr id="5" name="Text 2"/>
          <p:cNvSpPr/>
          <p:nvPr>
            <p:custDataLst>
              <p:tags r:id="rId4"/>
            </p:custDataLst>
          </p:nvPr>
        </p:nvSpPr>
        <p:spPr>
          <a:xfrm>
            <a:off x="648533" y="5583793"/>
            <a:ext cx="4142661" cy="889040"/>
          </a:xfrm>
          <a:prstGeom prst="rect">
            <a:avLst/>
          </a:prstGeom>
          <a:noFill/>
        </p:spPr>
        <p:txBody>
          <a:bodyPr wrap="square" lIns="0" tIns="0" rIns="0" bIns="0" rtlCol="0" anchor="t"/>
          <a:lstStyle/>
          <a:p>
            <a:pPr marL="0" indent="0" algn="l">
              <a:lnSpc>
                <a:spcPts val="2300"/>
              </a:lnSpc>
              <a:buNone/>
            </a:pPr>
            <a:r>
              <a:rPr lang="en-US" sz="1450" dirty="0">
                <a:solidFill>
                  <a:srgbClr val="404155"/>
                </a:solidFill>
                <a:latin typeface="Nobile" panose="02000503050000020004" pitchFamily="34" charset="0"/>
                <a:ea typeface="Nobile" panose="02000503050000020004" pitchFamily="34" charset="-122"/>
                <a:cs typeface="Nobile" panose="02000503050000020004" pitchFamily="34" charset="-120"/>
              </a:rPr>
              <a:t>Farmers struggle with timely and accurate disease recognition, leading to delayed responses and significant crop losses.</a:t>
            </a:r>
            <a:endParaRPr lang="en-US" sz="1450" dirty="0"/>
          </a:p>
        </p:txBody>
      </p:sp>
      <p:pic>
        <p:nvPicPr>
          <p:cNvPr id="6" name="Image 1" descr="preencoded.png"/>
          <p:cNvPicPr>
            <a:picLocks noChangeAspect="1"/>
          </p:cNvPicPr>
          <p:nvPr>
            <p:custDataLst>
              <p:tags r:id="rId5"/>
            </p:custDataLst>
          </p:nvPr>
        </p:nvPicPr>
        <p:blipFill>
          <a:blip r:embed="rId6"/>
          <a:stretch>
            <a:fillRect/>
          </a:stretch>
        </p:blipFill>
        <p:spPr>
          <a:xfrm>
            <a:off x="5250775" y="1854279"/>
            <a:ext cx="4142661" cy="2995612"/>
          </a:xfrm>
          <a:prstGeom prst="rect">
            <a:avLst/>
          </a:prstGeom>
        </p:spPr>
      </p:pic>
      <p:sp>
        <p:nvSpPr>
          <p:cNvPr id="7" name="Text 3"/>
          <p:cNvSpPr/>
          <p:nvPr>
            <p:custDataLst>
              <p:tags r:id="rId7"/>
            </p:custDataLst>
          </p:nvPr>
        </p:nvSpPr>
        <p:spPr>
          <a:xfrm>
            <a:off x="5250775" y="5058251"/>
            <a:ext cx="3866078" cy="289560"/>
          </a:xfrm>
          <a:prstGeom prst="rect">
            <a:avLst/>
          </a:prstGeom>
          <a:noFill/>
        </p:spPr>
        <p:txBody>
          <a:bodyPr wrap="none" lIns="0" tIns="0" rIns="0" bIns="0" rtlCol="0" anchor="t"/>
          <a:lstStyle/>
          <a:p>
            <a:pPr marL="0" indent="0" algn="l">
              <a:lnSpc>
                <a:spcPts val="2250"/>
              </a:lnSpc>
              <a:buNone/>
            </a:pPr>
            <a:r>
              <a:rPr lang="en-US" sz="1800" dirty="0">
                <a:solidFill>
                  <a:srgbClr val="1B1B27"/>
                </a:solidFill>
                <a:latin typeface="Alexandria" pitchFamily="34" charset="0"/>
                <a:ea typeface="Alexandria" pitchFamily="34" charset="-122"/>
                <a:cs typeface="Alexandria" pitchFamily="34" charset="-120"/>
              </a:rPr>
              <a:t>Unrefined Management Practices</a:t>
            </a:r>
            <a:endParaRPr lang="en-US" sz="1800" dirty="0"/>
          </a:p>
        </p:txBody>
      </p:sp>
      <p:sp>
        <p:nvSpPr>
          <p:cNvPr id="8" name="Text 4"/>
          <p:cNvSpPr/>
          <p:nvPr>
            <p:custDataLst>
              <p:tags r:id="rId8"/>
            </p:custDataLst>
          </p:nvPr>
        </p:nvSpPr>
        <p:spPr>
          <a:xfrm>
            <a:off x="5250775" y="5533072"/>
            <a:ext cx="4142661" cy="889040"/>
          </a:xfrm>
          <a:prstGeom prst="rect">
            <a:avLst/>
          </a:prstGeom>
          <a:noFill/>
        </p:spPr>
        <p:txBody>
          <a:bodyPr wrap="square" lIns="0" tIns="0" rIns="0" bIns="0" rtlCol="0" anchor="t"/>
          <a:lstStyle/>
          <a:p>
            <a:pPr marL="0" indent="0" algn="l">
              <a:lnSpc>
                <a:spcPts val="2300"/>
              </a:lnSpc>
              <a:buNone/>
            </a:pPr>
            <a:r>
              <a:rPr lang="en-US" sz="1450" dirty="0">
                <a:solidFill>
                  <a:srgbClr val="404155"/>
                </a:solidFill>
                <a:latin typeface="Nobile" panose="02000503050000020004" pitchFamily="34" charset="0"/>
                <a:ea typeface="Nobile" panose="02000503050000020004" pitchFamily="34" charset="-122"/>
                <a:cs typeface="Nobile" panose="02000503050000020004" pitchFamily="34" charset="-120"/>
              </a:rPr>
              <a:t>Inefficient, labor-intensive methods often result in wasted resources and suboptimal yields.</a:t>
            </a:r>
            <a:endParaRPr lang="en-US" sz="1450" dirty="0"/>
          </a:p>
        </p:txBody>
      </p:sp>
      <p:pic>
        <p:nvPicPr>
          <p:cNvPr id="9" name="Image 2" descr="preencoded.png"/>
          <p:cNvPicPr>
            <a:picLocks noChangeAspect="1"/>
          </p:cNvPicPr>
          <p:nvPr/>
        </p:nvPicPr>
        <p:blipFill>
          <a:blip r:embed="rId9"/>
          <a:stretch>
            <a:fillRect/>
          </a:stretch>
        </p:blipFill>
        <p:spPr>
          <a:xfrm>
            <a:off x="9853017" y="1854279"/>
            <a:ext cx="4142661" cy="2418159"/>
          </a:xfrm>
          <a:prstGeom prst="rect">
            <a:avLst/>
          </a:prstGeom>
        </p:spPr>
      </p:pic>
      <p:sp>
        <p:nvSpPr>
          <p:cNvPr id="10" name="Text 5"/>
          <p:cNvSpPr/>
          <p:nvPr/>
        </p:nvSpPr>
        <p:spPr>
          <a:xfrm>
            <a:off x="9853017" y="4480798"/>
            <a:ext cx="4142661" cy="579120"/>
          </a:xfrm>
          <a:prstGeom prst="rect">
            <a:avLst/>
          </a:prstGeom>
          <a:noFill/>
        </p:spPr>
        <p:txBody>
          <a:bodyPr wrap="square" lIns="0" tIns="0" rIns="0" bIns="0" rtlCol="0" anchor="t"/>
          <a:lstStyle/>
          <a:p>
            <a:pPr marL="0" indent="0" algn="l">
              <a:lnSpc>
                <a:spcPts val="2250"/>
              </a:lnSpc>
              <a:buNone/>
            </a:pPr>
            <a:r>
              <a:rPr lang="en-US" sz="1800" dirty="0">
                <a:solidFill>
                  <a:srgbClr val="1B1B27"/>
                </a:solidFill>
                <a:latin typeface="Alexandria" pitchFamily="34" charset="0"/>
                <a:ea typeface="Alexandria" pitchFamily="34" charset="-122"/>
                <a:cs typeface="Alexandria" pitchFamily="34" charset="-120"/>
              </a:rPr>
              <a:t>Over-reliance on Personal Experience</a:t>
            </a:r>
            <a:endParaRPr lang="en-US" sz="1800" dirty="0"/>
          </a:p>
        </p:txBody>
      </p:sp>
      <p:sp>
        <p:nvSpPr>
          <p:cNvPr id="11" name="Text 6"/>
          <p:cNvSpPr/>
          <p:nvPr/>
        </p:nvSpPr>
        <p:spPr>
          <a:xfrm>
            <a:off x="9853017" y="5245179"/>
            <a:ext cx="4142661" cy="889040"/>
          </a:xfrm>
          <a:prstGeom prst="rect">
            <a:avLst/>
          </a:prstGeom>
          <a:noFill/>
        </p:spPr>
        <p:txBody>
          <a:bodyPr wrap="square" lIns="0" tIns="0" rIns="0" bIns="0" rtlCol="0" anchor="t"/>
          <a:lstStyle/>
          <a:p>
            <a:pPr marL="0" indent="0" algn="l">
              <a:lnSpc>
                <a:spcPts val="2300"/>
              </a:lnSpc>
              <a:buNone/>
            </a:pPr>
            <a:r>
              <a:rPr lang="en-US" sz="1450" dirty="0">
                <a:solidFill>
                  <a:srgbClr val="404155"/>
                </a:solidFill>
                <a:latin typeface="Nobile" panose="02000503050000020004" pitchFamily="34" charset="0"/>
                <a:ea typeface="Nobile" panose="02000503050000020004" pitchFamily="34" charset="-122"/>
                <a:cs typeface="Nobile" panose="02000503050000020004" pitchFamily="34" charset="-120"/>
              </a:rPr>
              <a:t>Knowledge transfer is inconsistent, and new farmers lack immediate access to expert agricultural guidance.</a:t>
            </a:r>
            <a:endParaRPr lang="en-US" sz="1450" dirty="0"/>
          </a:p>
        </p:txBody>
      </p:sp>
      <p:sp>
        <p:nvSpPr>
          <p:cNvPr id="12" name="Text 7"/>
          <p:cNvSpPr/>
          <p:nvPr/>
        </p:nvSpPr>
        <p:spPr>
          <a:xfrm>
            <a:off x="648533" y="6847880"/>
            <a:ext cx="13333333" cy="592693"/>
          </a:xfrm>
          <a:prstGeom prst="rect">
            <a:avLst/>
          </a:prstGeom>
          <a:noFill/>
        </p:spPr>
        <p:txBody>
          <a:bodyPr wrap="square" lIns="0" tIns="0" rIns="0" bIns="0" rtlCol="0" anchor="t"/>
          <a:lstStyle/>
          <a:p>
            <a:pPr marL="0" indent="0" algn="l">
              <a:lnSpc>
                <a:spcPts val="2300"/>
              </a:lnSpc>
              <a:buNone/>
            </a:pPr>
            <a:r>
              <a:rPr lang="en-US" sz="1450" dirty="0">
                <a:solidFill>
                  <a:srgbClr val="404155"/>
                </a:solidFill>
                <a:latin typeface="Nobile" panose="02000503050000020004" pitchFamily="34" charset="0"/>
                <a:ea typeface="Nobile" panose="02000503050000020004" pitchFamily="34" charset="-122"/>
                <a:cs typeface="Nobile" panose="02000503050000020004" pitchFamily="34" charset="-120"/>
              </a:rPr>
              <a:t>These challenges directly impact crop yields, resource efficiency, and ultimately, farmers' profitability. GreenSight-AI is engineered to overcome these hurdles.</a:t>
            </a:r>
            <a:endParaRPr lang="en-US" sz="1450" dirty="0"/>
          </a:p>
        </p:txBody>
      </p:sp>
      <p:pic>
        <p:nvPicPr>
          <p:cNvPr id="13" name="图片 12"/>
          <p:cNvPicPr>
            <a:picLocks noChangeAspect="1"/>
          </p:cNvPicPr>
          <p:nvPr/>
        </p:nvPicPr>
        <p:blipFill>
          <a:blip r:embed="rId10"/>
          <a:stretch>
            <a:fillRect/>
          </a:stretch>
        </p:blipFill>
        <p:spPr>
          <a:xfrm>
            <a:off x="12851765" y="7658100"/>
            <a:ext cx="1779270" cy="571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44823"/>
            <a:ext cx="13042821" cy="1417558"/>
          </a:xfrm>
          <a:prstGeom prst="rect">
            <a:avLst/>
          </a:prstGeom>
          <a:noFill/>
        </p:spPr>
        <p:txBody>
          <a:bodyPr wrap="square" lIns="0" tIns="0" rIns="0" bIns="0" rtlCol="0" anchor="t"/>
          <a:lstStyle/>
          <a:p>
            <a:pPr>
              <a:lnSpc>
                <a:spcPts val="5550"/>
              </a:lnSpc>
            </a:pPr>
            <a:r>
              <a:rPr lang="en-US" sz="4450" dirty="0">
                <a:solidFill>
                  <a:srgbClr val="1B1B27"/>
                </a:solidFill>
                <a:latin typeface="Alexandria" pitchFamily="34" charset="0"/>
                <a:ea typeface="Alexandria" pitchFamily="34" charset="-122"/>
                <a:cs typeface="Alexandria" pitchFamily="34" charset="-120"/>
              </a:rPr>
              <a:t>Introducing </a:t>
            </a:r>
            <a:r>
              <a:rPr lang="en-US" altLang="zh-CN" sz="4450" dirty="0" err="1">
                <a:solidFill>
                  <a:srgbClr val="1B1B27"/>
                </a:solidFill>
                <a:latin typeface="Alexandria" pitchFamily="34" charset="0"/>
                <a:ea typeface="Alexandria" pitchFamily="34" charset="-122"/>
                <a:cs typeface="Alexandria" pitchFamily="34" charset="-120"/>
              </a:rPr>
              <a:t>GreenSight</a:t>
            </a:r>
            <a:r>
              <a:rPr lang="en-US" altLang="zh-CN" sz="4450" dirty="0">
                <a:solidFill>
                  <a:srgbClr val="1B1B27"/>
                </a:solidFill>
                <a:latin typeface="Alexandria" pitchFamily="34" charset="0"/>
                <a:ea typeface="Alexandria" pitchFamily="34" charset="-122"/>
                <a:cs typeface="Alexandria" pitchFamily="34" charset="-120"/>
              </a:rPr>
              <a:t>-AI </a:t>
            </a:r>
            <a:r>
              <a:rPr lang="en-US" sz="4450" dirty="0">
                <a:solidFill>
                  <a:srgbClr val="1B1B27"/>
                </a:solidFill>
                <a:latin typeface="Alexandria" pitchFamily="34" charset="0"/>
                <a:ea typeface="Alexandria" pitchFamily="34" charset="-122"/>
                <a:cs typeface="Alexandria" pitchFamily="34" charset="-120"/>
              </a:rPr>
              <a:t>: Your Intelligent Farm Companion</a:t>
            </a:r>
            <a:endParaRPr lang="en-US" sz="445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316010"/>
            <a:ext cx="680442" cy="680442"/>
          </a:xfrm>
          <a:prstGeom prst="rect">
            <a:avLst/>
          </a:prstGeom>
        </p:spPr>
      </p:pic>
      <p:sp>
        <p:nvSpPr>
          <p:cNvPr id="4" name="Text 1"/>
          <p:cNvSpPr/>
          <p:nvPr/>
        </p:nvSpPr>
        <p:spPr>
          <a:xfrm>
            <a:off x="1757720" y="3507343"/>
            <a:ext cx="3194685" cy="708660"/>
          </a:xfrm>
          <a:prstGeom prst="rect">
            <a:avLst/>
          </a:prstGeom>
          <a:noFill/>
        </p:spPr>
        <p:txBody>
          <a:bodyPr wrap="squar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Smart Disease Analysis</a:t>
            </a:r>
            <a:endParaRPr lang="en-US" sz="2200" dirty="0"/>
          </a:p>
        </p:txBody>
      </p:sp>
      <p:sp>
        <p:nvSpPr>
          <p:cNvPr id="5" name="Text 2"/>
          <p:cNvSpPr/>
          <p:nvPr/>
        </p:nvSpPr>
        <p:spPr>
          <a:xfrm>
            <a:off x="1757720" y="4352092"/>
            <a:ext cx="3194685" cy="1814513"/>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Utilize mobile photography for rapid and precise identification of plant diseases, offering instant diagnostic capabilities.</a:t>
            </a:r>
            <a:endParaRPr lang="en-US" sz="175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5893" y="3316010"/>
            <a:ext cx="680442" cy="680442"/>
          </a:xfrm>
          <a:prstGeom prst="rect">
            <a:avLst/>
          </a:prstGeom>
        </p:spPr>
      </p:pic>
      <p:sp>
        <p:nvSpPr>
          <p:cNvPr id="7" name="Text 3"/>
          <p:cNvSpPr/>
          <p:nvPr/>
        </p:nvSpPr>
        <p:spPr>
          <a:xfrm>
            <a:off x="6199823" y="3507343"/>
            <a:ext cx="3194685" cy="708660"/>
          </a:xfrm>
          <a:prstGeom prst="rect">
            <a:avLst/>
          </a:prstGeom>
          <a:noFill/>
        </p:spPr>
        <p:txBody>
          <a:bodyPr wrap="squar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AI Agronomy Recommendations</a:t>
            </a:r>
            <a:endParaRPr lang="en-US" sz="2200" dirty="0"/>
          </a:p>
        </p:txBody>
      </p:sp>
      <p:sp>
        <p:nvSpPr>
          <p:cNvPr id="8" name="Text 4"/>
          <p:cNvSpPr/>
          <p:nvPr/>
        </p:nvSpPr>
        <p:spPr>
          <a:xfrm>
            <a:off x="6199823" y="4352092"/>
            <a:ext cx="3194685" cy="1814513"/>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Beyond diagnosis, our platform provides tailored management solutions and preventative strategies for optimal crop health.</a:t>
            </a:r>
            <a:endParaRPr lang="en-US" sz="1750" dirty="0"/>
          </a:p>
        </p:txBody>
      </p:sp>
      <p:pic>
        <p:nvPicPr>
          <p:cNvPr id="9"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95" y="3316010"/>
            <a:ext cx="680442" cy="680442"/>
          </a:xfrm>
          <a:prstGeom prst="rect">
            <a:avLst/>
          </a:prstGeom>
        </p:spPr>
      </p:pic>
      <p:sp>
        <p:nvSpPr>
          <p:cNvPr id="10" name="Text 5"/>
          <p:cNvSpPr/>
          <p:nvPr/>
        </p:nvSpPr>
        <p:spPr>
          <a:xfrm>
            <a:off x="10641925" y="3507343"/>
            <a:ext cx="2863810" cy="354330"/>
          </a:xfrm>
          <a:prstGeom prst="rect">
            <a:avLst/>
          </a:prstGeom>
          <a:noFill/>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Data-Driven Insights</a:t>
            </a:r>
            <a:endParaRPr lang="en-US" sz="2200" dirty="0"/>
          </a:p>
        </p:txBody>
      </p:sp>
      <p:sp>
        <p:nvSpPr>
          <p:cNvPr id="11" name="Text 6"/>
          <p:cNvSpPr/>
          <p:nvPr/>
        </p:nvSpPr>
        <p:spPr>
          <a:xfrm>
            <a:off x="10641925" y="3997762"/>
            <a:ext cx="3194685" cy="1814513"/>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Visualize farm data with intuitive dashboards, enabling users to understand growth trends and make informed decisions.</a:t>
            </a:r>
            <a:endParaRPr lang="en-US" sz="1750" dirty="0"/>
          </a:p>
        </p:txBody>
      </p:sp>
      <p:sp>
        <p:nvSpPr>
          <p:cNvPr id="12" name="Text 7"/>
          <p:cNvSpPr/>
          <p:nvPr/>
        </p:nvSpPr>
        <p:spPr>
          <a:xfrm>
            <a:off x="793790" y="6421755"/>
            <a:ext cx="13042821" cy="362903"/>
          </a:xfrm>
          <a:prstGeom prst="rect">
            <a:avLst/>
          </a:prstGeom>
          <a:noFill/>
        </p:spPr>
        <p:txBody>
          <a:bodyPr wrap="none" lIns="0" tIns="0" rIns="0" bIns="0" rtlCol="0" anchor="t"/>
          <a:lstStyle/>
          <a:p>
            <a:pPr>
              <a:lnSpc>
                <a:spcPts val="2850"/>
              </a:lnSpc>
            </a:pPr>
            <a:r>
              <a:rPr lang="en-US" altLang="zh-CN" dirty="0" err="1">
                <a:solidFill>
                  <a:srgbClr val="1B1B27"/>
                </a:solidFill>
                <a:latin typeface="Alexandria" pitchFamily="34" charset="0"/>
                <a:ea typeface="Alexandria" pitchFamily="34" charset="-122"/>
                <a:cs typeface="Alexandria" pitchFamily="34" charset="-120"/>
              </a:rPr>
              <a:t>GreenSight</a:t>
            </a:r>
            <a:r>
              <a:rPr lang="en-US" altLang="zh-CN" dirty="0">
                <a:solidFill>
                  <a:srgbClr val="1B1B27"/>
                </a:solidFill>
                <a:latin typeface="Alexandria" pitchFamily="34" charset="0"/>
                <a:ea typeface="Alexandria" pitchFamily="34" charset="-122"/>
                <a:cs typeface="Alexandria" pitchFamily="34" charset="-120"/>
              </a:rPr>
              <a:t>-AI</a:t>
            </a: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 is an integrated, intelligent platform designed to revolutionize agricultural management.</a:t>
            </a:r>
            <a:endParaRPr lang="en-US" sz="1750" dirty="0"/>
          </a:p>
        </p:txBody>
      </p:sp>
      <p:pic>
        <p:nvPicPr>
          <p:cNvPr id="13" name="图片 12"/>
          <p:cNvPicPr>
            <a:picLocks noChangeAspect="1"/>
          </p:cNvPicPr>
          <p:nvPr/>
        </p:nvPicPr>
        <p:blipFill>
          <a:blip r:embed="rId7"/>
          <a:stretch>
            <a:fillRect/>
          </a:stretch>
        </p:blipFill>
        <p:spPr>
          <a:xfrm>
            <a:off x="12851765" y="7658100"/>
            <a:ext cx="1779270" cy="571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68663"/>
            <a:ext cx="13042821" cy="1417558"/>
          </a:xfrm>
          <a:prstGeom prst="rect">
            <a:avLst/>
          </a:prstGeom>
          <a:noFill/>
        </p:spPr>
        <p:txBody>
          <a:bodyPr wrap="square" lIns="0" tIns="0" rIns="0" bIns="0" rtlCol="0" anchor="t"/>
          <a:lstStyle/>
          <a:p>
            <a:pPr>
              <a:lnSpc>
                <a:spcPts val="5550"/>
              </a:lnSpc>
            </a:pPr>
            <a:r>
              <a:rPr lang="en-US" sz="4450" dirty="0">
                <a:solidFill>
                  <a:srgbClr val="1B1B27"/>
                </a:solidFill>
                <a:latin typeface="Alexandria" pitchFamily="34" charset="0"/>
                <a:ea typeface="Alexandria" pitchFamily="34" charset="-122"/>
                <a:cs typeface="Alexandria" pitchFamily="34" charset="-120"/>
              </a:rPr>
              <a:t>The Evolution of </a:t>
            </a:r>
            <a:r>
              <a:rPr lang="en-US" altLang="zh-CN" sz="4450" dirty="0" err="1">
                <a:solidFill>
                  <a:srgbClr val="1B1B27"/>
                </a:solidFill>
                <a:latin typeface="Alexandria" pitchFamily="34" charset="0"/>
                <a:ea typeface="Alexandria" pitchFamily="34" charset="-122"/>
                <a:cs typeface="Alexandria" pitchFamily="34" charset="-120"/>
              </a:rPr>
              <a:t>GreenSight</a:t>
            </a:r>
            <a:r>
              <a:rPr lang="en-US" altLang="zh-CN" sz="4450" dirty="0">
                <a:solidFill>
                  <a:srgbClr val="1B1B27"/>
                </a:solidFill>
                <a:latin typeface="Alexandria" pitchFamily="34" charset="0"/>
                <a:ea typeface="Alexandria" pitchFamily="34" charset="-122"/>
                <a:cs typeface="Alexandria" pitchFamily="34" charset="-120"/>
              </a:rPr>
              <a:t>-AI </a:t>
            </a:r>
            <a:r>
              <a:rPr lang="en-US" sz="4450" dirty="0">
                <a:solidFill>
                  <a:srgbClr val="1B1B27"/>
                </a:solidFill>
                <a:latin typeface="Alexandria" pitchFamily="34" charset="0"/>
                <a:ea typeface="Alexandria" pitchFamily="34" charset="-122"/>
                <a:cs typeface="Alexandria" pitchFamily="34" charset="-120"/>
              </a:rPr>
              <a:t>: From Concept to Reality</a:t>
            </a:r>
            <a:endParaRPr lang="en-US" sz="4450" dirty="0"/>
          </a:p>
        </p:txBody>
      </p:sp>
      <p:sp>
        <p:nvSpPr>
          <p:cNvPr id="3" name="Text 1"/>
          <p:cNvSpPr/>
          <p:nvPr>
            <p:custDataLst>
              <p:tags r:id="rId1"/>
            </p:custDataLst>
          </p:nvPr>
        </p:nvSpPr>
        <p:spPr>
          <a:xfrm>
            <a:off x="793790" y="3239214"/>
            <a:ext cx="226814" cy="283488"/>
          </a:xfrm>
          <a:prstGeom prst="rect">
            <a:avLst/>
          </a:prstGeom>
          <a:noFill/>
        </p:spPr>
        <p:txBody>
          <a:bodyPr wrap="none" lIns="0" tIns="0" rIns="0" bIns="0" rtlCol="0" anchor="t"/>
          <a:lstStyle/>
          <a:p>
            <a:pPr marL="0" indent="0" algn="l">
              <a:lnSpc>
                <a:spcPts val="2850"/>
              </a:lnSpc>
              <a:buNone/>
            </a:pPr>
            <a:endParaRPr lang="en-US" sz="1750" dirty="0"/>
          </a:p>
        </p:txBody>
      </p:sp>
      <p:sp>
        <p:nvSpPr>
          <p:cNvPr id="5" name="Text 3"/>
          <p:cNvSpPr/>
          <p:nvPr>
            <p:custDataLst>
              <p:tags r:id="rId2"/>
            </p:custDataLst>
          </p:nvPr>
        </p:nvSpPr>
        <p:spPr>
          <a:xfrm>
            <a:off x="793790" y="3768566"/>
            <a:ext cx="4123015" cy="354330"/>
          </a:xfrm>
          <a:prstGeom prst="rect">
            <a:avLst/>
          </a:prstGeom>
          <a:noFill/>
        </p:spPr>
        <p:txBody>
          <a:bodyPr wrap="none" lIns="0" tIns="0" rIns="0" bIns="0" rtlCol="0" anchor="t"/>
          <a:lstStyle/>
          <a:p>
            <a:pPr marL="0" indent="0" algn="l">
              <a:lnSpc>
                <a:spcPts val="2750"/>
              </a:lnSpc>
              <a:buNone/>
            </a:pPr>
            <a:endParaRPr lang="en-US" sz="2200" dirty="0"/>
          </a:p>
        </p:txBody>
      </p:sp>
      <p:sp>
        <p:nvSpPr>
          <p:cNvPr id="6" name="Text 4"/>
          <p:cNvSpPr/>
          <p:nvPr>
            <p:custDataLst>
              <p:tags r:id="rId3"/>
            </p:custDataLst>
          </p:nvPr>
        </p:nvSpPr>
        <p:spPr>
          <a:xfrm>
            <a:off x="793790" y="4258985"/>
            <a:ext cx="4196358" cy="1088708"/>
          </a:xfrm>
          <a:prstGeom prst="rect">
            <a:avLst/>
          </a:prstGeom>
          <a:noFill/>
        </p:spPr>
        <p:txBody>
          <a:bodyPr wrap="square" lIns="0" tIns="0" rIns="0" bIns="0" rtlCol="0" anchor="t"/>
          <a:lstStyle/>
          <a:p>
            <a:pPr marL="0" indent="0" algn="l">
              <a:lnSpc>
                <a:spcPts val="2850"/>
              </a:lnSpc>
              <a:buNone/>
            </a:pPr>
            <a:endParaRPr lang="en-US" sz="1750" dirty="0"/>
          </a:p>
        </p:txBody>
      </p:sp>
      <p:sp>
        <p:nvSpPr>
          <p:cNvPr id="7" name="Text 5"/>
          <p:cNvSpPr/>
          <p:nvPr>
            <p:custDataLst>
              <p:tags r:id="rId4"/>
            </p:custDataLst>
          </p:nvPr>
        </p:nvSpPr>
        <p:spPr>
          <a:xfrm>
            <a:off x="5216962" y="3239214"/>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404155"/>
                </a:solidFill>
                <a:latin typeface="Alexandria Light" pitchFamily="34" charset="0"/>
                <a:ea typeface="Alexandria Light" pitchFamily="34" charset="-122"/>
                <a:cs typeface="Alexandria Light" pitchFamily="34" charset="-120"/>
              </a:rPr>
              <a:t>02</a:t>
            </a:r>
            <a:endParaRPr lang="en-US" sz="1750" dirty="0"/>
          </a:p>
        </p:txBody>
      </p:sp>
      <p:sp>
        <p:nvSpPr>
          <p:cNvPr id="8" name="Shape 6"/>
          <p:cNvSpPr/>
          <p:nvPr>
            <p:custDataLst>
              <p:tags r:id="rId5"/>
            </p:custDataLst>
          </p:nvPr>
        </p:nvSpPr>
        <p:spPr>
          <a:xfrm>
            <a:off x="5216962" y="3594259"/>
            <a:ext cx="4196358" cy="30480"/>
          </a:xfrm>
          <a:prstGeom prst="rect">
            <a:avLst/>
          </a:prstGeom>
          <a:solidFill>
            <a:srgbClr val="1B54DA"/>
          </a:solidFill>
        </p:spPr>
      </p:sp>
      <p:sp>
        <p:nvSpPr>
          <p:cNvPr id="9" name="Text 7"/>
          <p:cNvSpPr/>
          <p:nvPr>
            <p:custDataLst>
              <p:tags r:id="rId6"/>
            </p:custDataLst>
          </p:nvPr>
        </p:nvSpPr>
        <p:spPr>
          <a:xfrm>
            <a:off x="5216962" y="3768566"/>
            <a:ext cx="3499366" cy="354330"/>
          </a:xfrm>
          <a:prstGeom prst="rect">
            <a:avLst/>
          </a:prstGeom>
          <a:noFill/>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V1.0: Early Demo Release</a:t>
            </a:r>
            <a:endParaRPr lang="en-US" sz="2200" dirty="0"/>
          </a:p>
        </p:txBody>
      </p:sp>
      <p:sp>
        <p:nvSpPr>
          <p:cNvPr id="10" name="Text 8"/>
          <p:cNvSpPr/>
          <p:nvPr>
            <p:custDataLst>
              <p:tags r:id="rId7"/>
            </p:custDataLst>
          </p:nvPr>
        </p:nvSpPr>
        <p:spPr>
          <a:xfrm>
            <a:off x="5216962" y="4258985"/>
            <a:ext cx="4196358" cy="1814513"/>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Our first functional prototype, demonstrating basic disease identification and initial user interface. </a:t>
            </a:r>
            <a:r>
              <a:rPr lang="en-US" sz="1750" dirty="0">
                <a:solidFill>
                  <a:srgbClr val="404155"/>
                </a:solidFill>
                <a:highlight>
                  <a:srgbClr val="D2DDF8"/>
                </a:highlight>
                <a:latin typeface="Nobile" panose="02000503050000020004" pitchFamily="34" charset="0"/>
                <a:ea typeface="Nobile" panose="02000503050000020004" pitchFamily="34" charset="-122"/>
                <a:cs typeface="Nobile" panose="02000503050000020004" pitchFamily="34" charset="-120"/>
              </a:rPr>
              <a:t>Watch the V1.0 demo video to see our initial vision!</a:t>
            </a:r>
            <a:endParaRPr lang="en-US" sz="1750" dirty="0"/>
          </a:p>
        </p:txBody>
      </p:sp>
      <p:sp>
        <p:nvSpPr>
          <p:cNvPr id="11" name="Text 9"/>
          <p:cNvSpPr/>
          <p:nvPr>
            <p:custDataLst>
              <p:tags r:id="rId8"/>
            </p:custDataLst>
          </p:nvPr>
        </p:nvSpPr>
        <p:spPr>
          <a:xfrm>
            <a:off x="9640133" y="3239214"/>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404155"/>
                </a:solidFill>
                <a:latin typeface="Alexandria Light" pitchFamily="34" charset="0"/>
                <a:ea typeface="Alexandria Light" pitchFamily="34" charset="-122"/>
                <a:cs typeface="Alexandria Light" pitchFamily="34" charset="-120"/>
              </a:rPr>
              <a:t>03</a:t>
            </a:r>
            <a:endParaRPr lang="en-US" sz="1750" dirty="0"/>
          </a:p>
        </p:txBody>
      </p:sp>
      <p:sp>
        <p:nvSpPr>
          <p:cNvPr id="12" name="Shape 10"/>
          <p:cNvSpPr/>
          <p:nvPr>
            <p:custDataLst>
              <p:tags r:id="rId9"/>
            </p:custDataLst>
          </p:nvPr>
        </p:nvSpPr>
        <p:spPr>
          <a:xfrm>
            <a:off x="9640133" y="3594259"/>
            <a:ext cx="4196358" cy="30480"/>
          </a:xfrm>
          <a:prstGeom prst="rect">
            <a:avLst/>
          </a:prstGeom>
          <a:solidFill>
            <a:srgbClr val="1B54DA"/>
          </a:solidFill>
        </p:spPr>
      </p:sp>
      <p:sp>
        <p:nvSpPr>
          <p:cNvPr id="13" name="Text 11"/>
          <p:cNvSpPr/>
          <p:nvPr>
            <p:custDataLst>
              <p:tags r:id="rId10"/>
            </p:custDataLst>
          </p:nvPr>
        </p:nvSpPr>
        <p:spPr>
          <a:xfrm>
            <a:off x="9640133" y="3768566"/>
            <a:ext cx="4196358" cy="708660"/>
          </a:xfrm>
          <a:prstGeom prst="rect">
            <a:avLst/>
          </a:prstGeom>
          <a:noFill/>
        </p:spPr>
        <p:txBody>
          <a:bodyPr wrap="squar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V2.0: Final Release &amp; Full Functionality</a:t>
            </a:r>
            <a:endParaRPr lang="en-US" sz="2200" dirty="0"/>
          </a:p>
        </p:txBody>
      </p:sp>
      <p:sp>
        <p:nvSpPr>
          <p:cNvPr id="14" name="Text 12"/>
          <p:cNvSpPr/>
          <p:nvPr>
            <p:custDataLst>
              <p:tags r:id="rId11"/>
            </p:custDataLst>
          </p:nvPr>
        </p:nvSpPr>
        <p:spPr>
          <a:xfrm>
            <a:off x="9640133" y="4613315"/>
            <a:ext cx="4196358" cy="1451610"/>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The culmination of extensive development and feedback, offering a robust, user-friendly, and comprehensive solution.</a:t>
            </a:r>
            <a:endParaRPr lang="en-US" sz="1750" dirty="0"/>
          </a:p>
        </p:txBody>
      </p:sp>
      <p:sp>
        <p:nvSpPr>
          <p:cNvPr id="15" name="Text 13"/>
          <p:cNvSpPr/>
          <p:nvPr/>
        </p:nvSpPr>
        <p:spPr>
          <a:xfrm>
            <a:off x="793790" y="6498669"/>
            <a:ext cx="13042821" cy="362903"/>
          </a:xfrm>
          <a:prstGeom prst="rect">
            <a:avLst/>
          </a:prstGeom>
          <a:noFill/>
        </p:spPr>
        <p:txBody>
          <a:bodyPr wrap="none" lIns="0" tIns="0" rIns="0" bIns="0" rtlCol="0" anchor="t"/>
          <a:lstStyle/>
          <a:p>
            <a:pPr>
              <a:lnSpc>
                <a:spcPts val="2850"/>
              </a:lnSpc>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Our iterative development journey has been instrumental in shaping </a:t>
            </a:r>
            <a:r>
              <a:rPr lang="en-US" altLang="zh-CN" dirty="0" err="1">
                <a:solidFill>
                  <a:srgbClr val="1B1B27"/>
                </a:solidFill>
                <a:latin typeface="Alexandria" pitchFamily="34" charset="0"/>
                <a:ea typeface="Alexandria" pitchFamily="34" charset="-122"/>
                <a:cs typeface="Alexandria" pitchFamily="34" charset="-120"/>
              </a:rPr>
              <a:t>GreenSight</a:t>
            </a:r>
            <a:r>
              <a:rPr lang="en-US" altLang="zh-CN" dirty="0">
                <a:solidFill>
                  <a:srgbClr val="1B1B27"/>
                </a:solidFill>
                <a:latin typeface="Alexandria" pitchFamily="34" charset="0"/>
                <a:ea typeface="Alexandria" pitchFamily="34" charset="-122"/>
                <a:cs typeface="Alexandria" pitchFamily="34" charset="-120"/>
              </a:rPr>
              <a:t>-AI</a:t>
            </a: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 into the powerful tool it is today.</a:t>
            </a:r>
            <a:endParaRPr lang="en-US" sz="1750" dirty="0"/>
          </a:p>
        </p:txBody>
      </p:sp>
      <p:pic>
        <p:nvPicPr>
          <p:cNvPr id="16" name="图片 15"/>
          <p:cNvPicPr>
            <a:picLocks noChangeAspect="1"/>
          </p:cNvPicPr>
          <p:nvPr/>
        </p:nvPicPr>
        <p:blipFill>
          <a:blip r:embed="rId12"/>
          <a:stretch>
            <a:fillRect/>
          </a:stretch>
        </p:blipFill>
        <p:spPr>
          <a:xfrm>
            <a:off x="12851765" y="7658100"/>
            <a:ext cx="1779270" cy="571500"/>
          </a:xfrm>
          <a:prstGeom prst="rect">
            <a:avLst/>
          </a:prstGeom>
        </p:spPr>
      </p:pic>
      <p:pic>
        <p:nvPicPr>
          <p:cNvPr id="18" name="图片 17"/>
          <p:cNvPicPr>
            <a:picLocks noChangeAspect="1"/>
          </p:cNvPicPr>
          <p:nvPr/>
        </p:nvPicPr>
        <p:blipFill>
          <a:blip r:embed="rId13"/>
          <a:stretch>
            <a:fillRect/>
          </a:stretch>
        </p:blipFill>
        <p:spPr>
          <a:xfrm>
            <a:off x="661035" y="3594100"/>
            <a:ext cx="4143375" cy="24193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2851765" y="7658100"/>
            <a:ext cx="1779270" cy="571500"/>
          </a:xfrm>
          <a:prstGeom prst="rect">
            <a:avLst/>
          </a:prstGeom>
        </p:spPr>
      </p:pic>
      <p:sp>
        <p:nvSpPr>
          <p:cNvPr id="2" name="文本框 1"/>
          <p:cNvSpPr txBox="1"/>
          <p:nvPr/>
        </p:nvSpPr>
        <p:spPr>
          <a:xfrm>
            <a:off x="2387600" y="1230630"/>
            <a:ext cx="8275955" cy="368300"/>
          </a:xfrm>
          <a:prstGeom prst="rect">
            <a:avLst/>
          </a:prstGeom>
          <a:noFill/>
        </p:spPr>
        <p:txBody>
          <a:bodyPr wrap="square" rtlCol="0">
            <a:spAutoFit/>
          </a:bodyPr>
          <a:lstStyle/>
          <a:p>
            <a:r>
              <a:rPr lang="zh-CN" altLang="en-US"/>
              <a:t>插入视频</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50" y="325120"/>
            <a:ext cx="10768330" cy="1068070"/>
          </a:xfrm>
          <a:prstGeom prst="rect">
            <a:avLst/>
          </a:prstGeom>
          <a:noFill/>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Insightful Guidance: Mentor Feedback</a:t>
            </a:r>
            <a:endParaRPr lang="en-US" sz="4450" dirty="0"/>
          </a:p>
        </p:txBody>
      </p:sp>
      <p:sp>
        <p:nvSpPr>
          <p:cNvPr id="3" name="Text 1"/>
          <p:cNvSpPr/>
          <p:nvPr/>
        </p:nvSpPr>
        <p:spPr>
          <a:xfrm>
            <a:off x="1134110" y="1161415"/>
            <a:ext cx="12702540" cy="1320800"/>
          </a:xfrm>
          <a:prstGeom prst="rect">
            <a:avLst/>
          </a:prstGeom>
          <a:noFill/>
        </p:spPr>
        <p:txBody>
          <a:bodyPr wrap="square" lIns="0" tIns="0" rIns="0" bIns="0" rtlCol="0" anchor="t"/>
          <a:lstStyle/>
          <a:p>
            <a:pPr>
              <a:lnSpc>
                <a:spcPts val="2850"/>
              </a:lnSpc>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"The </a:t>
            </a:r>
            <a:r>
              <a:rPr lang="en-US" altLang="zh-CN" dirty="0" err="1">
                <a:solidFill>
                  <a:srgbClr val="1B1B27"/>
                </a:solidFill>
                <a:latin typeface="Alexandria" pitchFamily="34" charset="0"/>
                <a:ea typeface="Alexandria" pitchFamily="34" charset="-122"/>
                <a:cs typeface="Alexandria" pitchFamily="34" charset="-120"/>
              </a:rPr>
              <a:t>GreenSight</a:t>
            </a:r>
            <a:r>
              <a:rPr lang="en-US" altLang="zh-CN" dirty="0">
                <a:solidFill>
                  <a:srgbClr val="1B1B27"/>
                </a:solidFill>
                <a:latin typeface="Alexandria" pitchFamily="34" charset="0"/>
                <a:ea typeface="Alexandria" pitchFamily="34" charset="-122"/>
                <a:cs typeface="Alexandria" pitchFamily="34" charset="-120"/>
              </a:rPr>
              <a:t>-AI</a:t>
            </a: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 team has shown remarkable dedication in translating complex agricultural science into an accessible, impactful tool for farmers. Their responsiveness to feedback, especially regarding user experience and practical application, has been pivotal in shaping V2.0 into a truly valuable solution."</a:t>
            </a:r>
            <a:endParaRPr lang="en-US" sz="1750" dirty="0"/>
          </a:p>
        </p:txBody>
      </p:sp>
      <p:sp>
        <p:nvSpPr>
          <p:cNvPr id="4" name="Shape 2"/>
          <p:cNvSpPr/>
          <p:nvPr/>
        </p:nvSpPr>
        <p:spPr>
          <a:xfrm>
            <a:off x="824270" y="1161296"/>
            <a:ext cx="30480" cy="1599009"/>
          </a:xfrm>
          <a:prstGeom prst="rect">
            <a:avLst/>
          </a:prstGeom>
          <a:solidFill>
            <a:srgbClr val="1B54DA"/>
          </a:solidFill>
        </p:spPr>
      </p:sp>
      <p:sp>
        <p:nvSpPr>
          <p:cNvPr id="5" name="Text 3"/>
          <p:cNvSpPr/>
          <p:nvPr/>
        </p:nvSpPr>
        <p:spPr>
          <a:xfrm>
            <a:off x="1134745" y="2306955"/>
            <a:ext cx="12701905" cy="1099185"/>
          </a:xfrm>
          <a:prstGeom prst="rect">
            <a:avLst/>
          </a:prstGeom>
          <a:noFill/>
        </p:spPr>
        <p:txBody>
          <a:bodyPr wrap="square" lIns="0" tIns="0" rIns="0" bIns="0" rtlCol="0" anchor="t"/>
          <a:lstStyle/>
          <a:p>
            <a:pPr marL="0" indent="0" algn="l">
              <a:lnSpc>
                <a:spcPts val="2850"/>
              </a:lnSpc>
              <a:buNone/>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Valuable insights from our mentors have significantly refined our platform, ensuring it meets the real-world needs of farmers.</a:t>
            </a:r>
            <a:endParaRPr lang="en-US" sz="1750" dirty="0"/>
          </a:p>
        </p:txBody>
      </p:sp>
      <p:pic>
        <p:nvPicPr>
          <p:cNvPr id="13" name="图片 12"/>
          <p:cNvPicPr>
            <a:picLocks noChangeAspect="1"/>
          </p:cNvPicPr>
          <p:nvPr/>
        </p:nvPicPr>
        <p:blipFill>
          <a:blip r:embed="rId1"/>
          <a:stretch>
            <a:fillRect/>
          </a:stretch>
        </p:blipFill>
        <p:spPr>
          <a:xfrm>
            <a:off x="12851765" y="7658100"/>
            <a:ext cx="1779270" cy="571500"/>
          </a:xfrm>
          <a:prstGeom prst="rect">
            <a:avLst/>
          </a:prstGeom>
        </p:spPr>
      </p:pic>
      <p:pic>
        <p:nvPicPr>
          <p:cNvPr id="6" name="图片 5" descr="b7a01fd6e6ce3e9477159fee1135b2c6"/>
          <p:cNvPicPr>
            <a:picLocks noChangeAspect="1"/>
          </p:cNvPicPr>
          <p:nvPr/>
        </p:nvPicPr>
        <p:blipFill>
          <a:blip r:embed="rId2"/>
          <a:stretch>
            <a:fillRect/>
          </a:stretch>
        </p:blipFill>
        <p:spPr>
          <a:xfrm>
            <a:off x="824230" y="3038475"/>
            <a:ext cx="11154410" cy="5191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2584"/>
            <a:ext cx="13042821" cy="1417558"/>
          </a:xfrm>
          <a:prstGeom prst="rect">
            <a:avLst/>
          </a:prstGeom>
          <a:noFill/>
        </p:spPr>
        <p:txBody>
          <a:bodyPr wrap="square" lIns="0" tIns="0" rIns="0" bIns="0" rtlCol="0" anchor="t"/>
          <a:lstStyle/>
          <a:p>
            <a:pPr>
              <a:lnSpc>
                <a:spcPts val="5550"/>
              </a:lnSpc>
            </a:pPr>
            <a:r>
              <a:rPr lang="en-US" sz="4450" dirty="0">
                <a:solidFill>
                  <a:srgbClr val="1B1B27"/>
                </a:solidFill>
                <a:latin typeface="Alexandria" pitchFamily="34" charset="0"/>
                <a:ea typeface="Alexandria" pitchFamily="34" charset="-122"/>
                <a:cs typeface="Alexandria" pitchFamily="34" charset="-120"/>
              </a:rPr>
              <a:t>Experience the Leap: </a:t>
            </a:r>
            <a:r>
              <a:rPr lang="en-US" altLang="zh-CN" sz="4450" dirty="0" err="1">
                <a:solidFill>
                  <a:srgbClr val="1B1B27"/>
                </a:solidFill>
                <a:latin typeface="Alexandria" pitchFamily="34" charset="0"/>
                <a:ea typeface="Alexandria" pitchFamily="34" charset="-122"/>
                <a:cs typeface="Alexandria" pitchFamily="34" charset="-120"/>
              </a:rPr>
              <a:t>GreenSight</a:t>
            </a:r>
            <a:r>
              <a:rPr lang="en-US" altLang="zh-CN" sz="4450" dirty="0">
                <a:solidFill>
                  <a:srgbClr val="1B1B27"/>
                </a:solidFill>
                <a:latin typeface="Alexandria" pitchFamily="34" charset="0"/>
                <a:ea typeface="Alexandria" pitchFamily="34" charset="-122"/>
                <a:cs typeface="Alexandria" pitchFamily="34" charset="-120"/>
              </a:rPr>
              <a:t>-AI</a:t>
            </a:r>
            <a:r>
              <a:rPr lang="en-US" sz="4450" dirty="0">
                <a:solidFill>
                  <a:srgbClr val="1B1B27"/>
                </a:solidFill>
                <a:latin typeface="Alexandria" pitchFamily="34" charset="0"/>
                <a:ea typeface="Alexandria" pitchFamily="34" charset="-122"/>
                <a:cs typeface="Alexandria" pitchFamily="34" charset="-120"/>
              </a:rPr>
              <a:t> V2.0 Live Demo</a:t>
            </a:r>
            <a:endParaRPr lang="en-US" sz="4450" dirty="0"/>
          </a:p>
        </p:txBody>
      </p:sp>
      <p:sp>
        <p:nvSpPr>
          <p:cNvPr id="3" name="Text 1"/>
          <p:cNvSpPr/>
          <p:nvPr/>
        </p:nvSpPr>
        <p:spPr>
          <a:xfrm>
            <a:off x="793790" y="2634377"/>
            <a:ext cx="7604284" cy="1088708"/>
          </a:xfrm>
          <a:prstGeom prst="rect">
            <a:avLst/>
          </a:prstGeom>
          <a:noFill/>
        </p:spPr>
        <p:txBody>
          <a:bodyPr wrap="square" lIns="0" tIns="0" rIns="0" bIns="0" rtlCol="0" anchor="t"/>
          <a:lstStyle/>
          <a:p>
            <a:pPr marL="0" indent="0" algn="l">
              <a:lnSpc>
                <a:spcPts val="2850"/>
              </a:lnSpc>
              <a:buNone/>
            </a:pPr>
            <a:endParaRPr lang="en-US" sz="1750" dirty="0"/>
          </a:p>
        </p:txBody>
      </p:sp>
      <p:sp>
        <p:nvSpPr>
          <p:cNvPr id="4" name="Text 2"/>
          <p:cNvSpPr/>
          <p:nvPr/>
        </p:nvSpPr>
        <p:spPr>
          <a:xfrm>
            <a:off x="724216" y="2316956"/>
            <a:ext cx="3456265" cy="354330"/>
          </a:xfrm>
          <a:prstGeom prst="rect">
            <a:avLst/>
          </a:prstGeom>
          <a:noFill/>
        </p:spPr>
        <p:txBody>
          <a:bodyPr wrap="none" lIns="0" tIns="0" rIns="0" bIns="0" rtlCol="0" anchor="t"/>
          <a:lstStyle/>
          <a:p>
            <a:pPr marL="0" indent="0" algn="l">
              <a:lnSpc>
                <a:spcPts val="2750"/>
              </a:lnSpc>
              <a:buNone/>
            </a:pPr>
            <a:r>
              <a:rPr lang="en-US" sz="2200" dirty="0">
                <a:solidFill>
                  <a:srgbClr val="1B1B27"/>
                </a:solidFill>
                <a:latin typeface="Alexandria" pitchFamily="34" charset="0"/>
                <a:ea typeface="Alexandria" pitchFamily="34" charset="-122"/>
                <a:cs typeface="Alexandria" pitchFamily="34" charset="-120"/>
              </a:rPr>
              <a:t> Experience V2.0!</a:t>
            </a:r>
            <a:endParaRPr lang="en-US" sz="2200" dirty="0"/>
          </a:p>
        </p:txBody>
      </p:sp>
      <p:sp>
        <p:nvSpPr>
          <p:cNvPr id="5" name="Text 3"/>
          <p:cNvSpPr/>
          <p:nvPr/>
        </p:nvSpPr>
        <p:spPr>
          <a:xfrm>
            <a:off x="724216" y="3013411"/>
            <a:ext cx="7604284" cy="725805"/>
          </a:xfrm>
          <a:prstGeom prst="rect">
            <a:avLst/>
          </a:prstGeom>
          <a:noFill/>
        </p:spPr>
        <p:txBody>
          <a:bodyPr wrap="square" lIns="0" tIns="0" rIns="0" bIns="0" rtlCol="0" anchor="t"/>
          <a:lstStyle/>
          <a:p>
            <a:pPr>
              <a:lnSpc>
                <a:spcPts val="2850"/>
              </a:lnSpc>
            </a:pP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We invite you to click the link on the screen to personally experience the powerful features of </a:t>
            </a:r>
            <a:r>
              <a:rPr lang="en-US" altLang="zh-CN" dirty="0" err="1">
                <a:solidFill>
                  <a:srgbClr val="1B1B27"/>
                </a:solidFill>
                <a:latin typeface="Alexandria" pitchFamily="34" charset="0"/>
                <a:ea typeface="Alexandria" pitchFamily="34" charset="-122"/>
                <a:cs typeface="Alexandria" pitchFamily="34" charset="-120"/>
              </a:rPr>
              <a:t>GreenSight</a:t>
            </a:r>
            <a:r>
              <a:rPr lang="en-US" altLang="zh-CN" dirty="0">
                <a:solidFill>
                  <a:srgbClr val="1B1B27"/>
                </a:solidFill>
                <a:latin typeface="Alexandria" pitchFamily="34" charset="0"/>
                <a:ea typeface="Alexandria" pitchFamily="34" charset="-122"/>
                <a:cs typeface="Alexandria" pitchFamily="34" charset="-120"/>
              </a:rPr>
              <a:t>-AI</a:t>
            </a:r>
            <a:r>
              <a:rPr lang="en-US" sz="1750" dirty="0">
                <a:solidFill>
                  <a:srgbClr val="404155"/>
                </a:solidFill>
                <a:latin typeface="Nobile" panose="02000503050000020004" pitchFamily="34" charset="0"/>
                <a:ea typeface="Nobile" panose="02000503050000020004" pitchFamily="34" charset="-122"/>
                <a:cs typeface="Nobile" panose="02000503050000020004" pitchFamily="34" charset="-120"/>
              </a:rPr>
              <a:t> V2.0.</a:t>
            </a:r>
            <a:endParaRPr lang="en-US" sz="1750" dirty="0"/>
          </a:p>
        </p:txBody>
      </p:sp>
      <p:sp>
        <p:nvSpPr>
          <p:cNvPr id="6" name="Text 4"/>
          <p:cNvSpPr/>
          <p:nvPr/>
        </p:nvSpPr>
        <p:spPr>
          <a:xfrm>
            <a:off x="724216" y="4102119"/>
            <a:ext cx="7604284" cy="725805"/>
          </a:xfrm>
          <a:prstGeom prst="rect">
            <a:avLst/>
          </a:prstGeom>
          <a:noFill/>
        </p:spPr>
        <p:txBody>
          <a:bodyPr wrap="square" lIns="0" tIns="0" rIns="0" bIns="0" rtlCol="0" anchor="t"/>
          <a:lstStyle/>
          <a:p>
            <a:pPr marL="0" indent="0" algn="l">
              <a:lnSpc>
                <a:spcPts val="2850"/>
              </a:lnSpc>
              <a:buNone/>
            </a:pPr>
            <a:r>
              <a:rPr lang="en-US" sz="1750" b="1" dirty="0">
                <a:solidFill>
                  <a:srgbClr val="404155"/>
                </a:solidFill>
                <a:latin typeface="Nobile" panose="02000503050000020004" pitchFamily="34" charset="0"/>
                <a:ea typeface="Nobile" panose="02000503050000020004" pitchFamily="34" charset="-122"/>
                <a:cs typeface="Nobile" panose="02000503050000020004" pitchFamily="34" charset="-120"/>
              </a:rPr>
              <a:t>Witness the enhanced smoothness and comprehensive functionality firsthand!</a:t>
            </a:r>
            <a:endParaRPr lang="en-US" sz="1750" dirty="0"/>
          </a:p>
        </p:txBody>
      </p:sp>
      <p:sp>
        <p:nvSpPr>
          <p:cNvPr id="7" name="Text 5"/>
          <p:cNvSpPr/>
          <p:nvPr/>
        </p:nvSpPr>
        <p:spPr>
          <a:xfrm>
            <a:off x="724216" y="5456521"/>
            <a:ext cx="7604284" cy="362903"/>
          </a:xfrm>
          <a:prstGeom prst="rect">
            <a:avLst/>
          </a:prstGeom>
          <a:noFill/>
        </p:spPr>
        <p:txBody>
          <a:bodyPr wrap="none" lIns="0" tIns="0" rIns="0" bIns="0" rtlCol="0" anchor="t"/>
          <a:lstStyle/>
          <a:p>
            <a:pPr marL="0" indent="0" algn="l">
              <a:lnSpc>
                <a:spcPts val="2850"/>
              </a:lnSpc>
              <a:buNone/>
            </a:pPr>
            <a:r>
              <a:rPr lang="en-US" altLang="zh-CN" sz="1750" dirty="0"/>
              <a:t>https://greensight-ai-ui-ux-li59.bolt.host</a:t>
            </a:r>
            <a:endParaRPr lang="en-US" altLang="zh-CN" sz="1750" dirty="0"/>
          </a:p>
        </p:txBody>
      </p:sp>
      <p:pic>
        <p:nvPicPr>
          <p:cNvPr id="13" name="图片 12"/>
          <p:cNvPicPr>
            <a:picLocks noChangeAspect="1"/>
          </p:cNvPicPr>
          <p:nvPr/>
        </p:nvPicPr>
        <p:blipFill>
          <a:blip r:embed="rId1"/>
          <a:stretch>
            <a:fillRect/>
          </a:stretch>
        </p:blipFill>
        <p:spPr>
          <a:xfrm>
            <a:off x="12851765" y="7658100"/>
            <a:ext cx="1779270" cy="571500"/>
          </a:xfrm>
          <a:prstGeom prst="rect">
            <a:avLst/>
          </a:prstGeom>
        </p:spPr>
      </p:pic>
      <p:pic>
        <p:nvPicPr>
          <p:cNvPr id="10" name="Image 1" descr="preencoded.png"/>
          <p:cNvPicPr>
            <a:picLocks noChangeAspect="1"/>
          </p:cNvPicPr>
          <p:nvPr/>
        </p:nvPicPr>
        <p:blipFill>
          <a:blip r:embed="rId2"/>
          <a:stretch>
            <a:fillRect/>
          </a:stretch>
        </p:blipFill>
        <p:spPr>
          <a:xfrm>
            <a:off x="8397875" y="2303145"/>
            <a:ext cx="5826125" cy="4450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3750" y="372189"/>
            <a:ext cx="8667155" cy="423029"/>
          </a:xfrm>
          <a:prstGeom prst="rect">
            <a:avLst/>
          </a:prstGeom>
          <a:noFill/>
        </p:spPr>
        <p:txBody>
          <a:bodyPr wrap="none" lIns="0" tIns="0" rIns="0" bIns="0" rtlCol="0" anchor="t"/>
          <a:lstStyle/>
          <a:p>
            <a:pPr marL="0" indent="0" algn="l">
              <a:lnSpc>
                <a:spcPts val="3300"/>
              </a:lnSpc>
              <a:buNone/>
            </a:pPr>
            <a:r>
              <a:rPr lang="en-US" sz="2650" dirty="0">
                <a:solidFill>
                  <a:srgbClr val="1B1B27"/>
                </a:solidFill>
                <a:latin typeface="Alexandria" pitchFamily="34" charset="0"/>
                <a:ea typeface="Alexandria" pitchFamily="34" charset="-122"/>
                <a:cs typeface="Alexandria" pitchFamily="34" charset="-120"/>
              </a:rPr>
              <a:t>User-Centric Development: Feedback &amp; Refinement</a:t>
            </a:r>
            <a:endParaRPr lang="en-US" sz="2650" dirty="0"/>
          </a:p>
        </p:txBody>
      </p:sp>
      <p:sp>
        <p:nvSpPr>
          <p:cNvPr id="3" name="Text 1"/>
          <p:cNvSpPr/>
          <p:nvPr/>
        </p:nvSpPr>
        <p:spPr>
          <a:xfrm>
            <a:off x="473750" y="1357701"/>
            <a:ext cx="2098953" cy="253841"/>
          </a:xfrm>
          <a:prstGeom prst="rect">
            <a:avLst/>
          </a:prstGeom>
          <a:noFill/>
        </p:spPr>
        <p:txBody>
          <a:bodyPr wrap="none" lIns="0" tIns="0" rIns="0" bIns="0" rtlCol="0" anchor="t"/>
          <a:lstStyle/>
          <a:p>
            <a:pPr marL="0" indent="0" algn="l">
              <a:lnSpc>
                <a:spcPts val="1950"/>
              </a:lnSpc>
              <a:buNone/>
            </a:pPr>
            <a:r>
              <a:rPr lang="en-US" sz="2000" dirty="0">
                <a:solidFill>
                  <a:srgbClr val="1B1B27"/>
                </a:solidFill>
                <a:latin typeface="Alexandria" pitchFamily="34" charset="0"/>
                <a:ea typeface="Alexandria" pitchFamily="34" charset="-122"/>
                <a:cs typeface="Alexandria" pitchFamily="34" charset="-120"/>
              </a:rPr>
              <a:t>V1.0 User Pain Points</a:t>
            </a:r>
            <a:endParaRPr lang="en-US" sz="2000" dirty="0"/>
          </a:p>
        </p:txBody>
      </p:sp>
      <p:sp>
        <p:nvSpPr>
          <p:cNvPr id="4" name="Text 2"/>
          <p:cNvSpPr/>
          <p:nvPr/>
        </p:nvSpPr>
        <p:spPr>
          <a:xfrm>
            <a:off x="466129" y="1875235"/>
            <a:ext cx="6676311" cy="216575"/>
          </a:xfrm>
          <a:prstGeom prst="rect">
            <a:avLst/>
          </a:prstGeom>
          <a:noFill/>
        </p:spPr>
        <p:txBody>
          <a:bodyPr wrap="none" lIns="0" tIns="0" rIns="0" bIns="0" rtlCol="0" anchor="t"/>
          <a:lstStyle/>
          <a:p>
            <a:pPr marL="0" indent="0" algn="l">
              <a:lnSpc>
                <a:spcPts val="1700"/>
              </a:lnSpc>
              <a:buSzPct val="100000"/>
              <a:buNone/>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1.The visual model failed to be deployed successfully.</a:t>
            </a:r>
            <a:endParaRPr lang="en-US" sz="1600" dirty="0"/>
          </a:p>
        </p:txBody>
      </p:sp>
      <p:sp>
        <p:nvSpPr>
          <p:cNvPr id="5" name="Text 3"/>
          <p:cNvSpPr/>
          <p:nvPr/>
        </p:nvSpPr>
        <p:spPr>
          <a:xfrm>
            <a:off x="473750" y="2330106"/>
            <a:ext cx="6676311" cy="216575"/>
          </a:xfrm>
          <a:prstGeom prst="rect">
            <a:avLst/>
          </a:prstGeom>
          <a:noFill/>
        </p:spPr>
        <p:txBody>
          <a:bodyPr wrap="none" lIns="0" tIns="0" rIns="0" bIns="0" rtlCol="0" anchor="t"/>
          <a:lstStyle/>
          <a:p>
            <a:pPr marL="0" indent="0" algn="l">
              <a:lnSpc>
                <a:spcPts val="1700"/>
              </a:lnSpc>
              <a:buSzPct val="100000"/>
              <a:buNone/>
            </a:pPr>
            <a:r>
              <a:rPr lang="en-US" sz="1600" dirty="0">
                <a:latin typeface="Nobile" panose="02000503050000020004" pitchFamily="34" charset="0"/>
              </a:rPr>
              <a:t>2.The  UI interface is not aestheticallypleasing.</a:t>
            </a:r>
            <a:endParaRPr lang="en-US" sz="1600" dirty="0">
              <a:latin typeface="Nobile" panose="02000503050000020004" pitchFamily="34" charset="0"/>
            </a:endParaRPr>
          </a:p>
        </p:txBody>
      </p:sp>
      <p:pic>
        <p:nvPicPr>
          <p:cNvPr id="6" name="Image 0" descr="preencoded.png"/>
          <p:cNvPicPr>
            <a:picLocks noChangeAspect="1"/>
          </p:cNvPicPr>
          <p:nvPr/>
        </p:nvPicPr>
        <p:blipFill>
          <a:blip r:embed="rId1"/>
          <a:stretch>
            <a:fillRect/>
          </a:stretch>
        </p:blipFill>
        <p:spPr>
          <a:xfrm>
            <a:off x="473750" y="3115926"/>
            <a:ext cx="5107940" cy="4450715"/>
          </a:xfrm>
          <a:prstGeom prst="rect">
            <a:avLst/>
          </a:prstGeom>
        </p:spPr>
      </p:pic>
      <p:sp>
        <p:nvSpPr>
          <p:cNvPr id="7" name="Text 4"/>
          <p:cNvSpPr/>
          <p:nvPr/>
        </p:nvSpPr>
        <p:spPr>
          <a:xfrm>
            <a:off x="7487960" y="1299028"/>
            <a:ext cx="2030730" cy="465661"/>
          </a:xfrm>
          <a:prstGeom prst="rect">
            <a:avLst/>
          </a:prstGeom>
          <a:noFill/>
        </p:spPr>
        <p:txBody>
          <a:bodyPr wrap="none" lIns="0" tIns="0" rIns="0" bIns="0" rtlCol="0" anchor="t"/>
          <a:lstStyle/>
          <a:p>
            <a:pPr marL="0" indent="0" algn="l">
              <a:lnSpc>
                <a:spcPts val="1950"/>
              </a:lnSpc>
              <a:buNone/>
            </a:pPr>
            <a:r>
              <a:rPr lang="en-US" sz="2000" dirty="0">
                <a:solidFill>
                  <a:srgbClr val="1B1B27"/>
                </a:solidFill>
                <a:latin typeface="Alexandria" pitchFamily="34" charset="0"/>
                <a:ea typeface="Alexandria" pitchFamily="34" charset="-122"/>
                <a:cs typeface="Alexandria" pitchFamily="34" charset="-120"/>
              </a:rPr>
              <a:t>V2.0 Solutions</a:t>
            </a:r>
            <a:endParaRPr lang="en-US" sz="2000" dirty="0"/>
          </a:p>
        </p:txBody>
      </p:sp>
      <p:sp>
        <p:nvSpPr>
          <p:cNvPr id="8" name="Text 5"/>
          <p:cNvSpPr/>
          <p:nvPr/>
        </p:nvSpPr>
        <p:spPr>
          <a:xfrm>
            <a:off x="7487960" y="1611541"/>
            <a:ext cx="6676311" cy="610277"/>
          </a:xfrm>
          <a:prstGeom prst="rect">
            <a:avLst/>
          </a:prstGeom>
          <a:noFill/>
        </p:spPr>
        <p:txBody>
          <a:bodyPr wrap="none" lIns="0" tIns="0" rIns="0" bIns="0" rtlCol="0" anchor="t"/>
          <a:lstStyle/>
          <a:p>
            <a:pPr marL="342900" indent="-342900">
              <a:lnSpc>
                <a:spcPts val="1700"/>
              </a:lnSpc>
              <a:buSzPct val="100000"/>
              <a:buAutoNum type="arabicPeriod"/>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W</a:t>
            </a:r>
            <a:r>
              <a:rPr lang="en-US" altLang="zh-CN" sz="1600" dirty="0">
                <a:solidFill>
                  <a:srgbClr val="404155"/>
                </a:solidFill>
                <a:latin typeface="Nobile" panose="02000503050000020004" pitchFamily="34" charset="0"/>
                <a:ea typeface="Nobile" panose="02000503050000020004" pitchFamily="34" charset="-122"/>
                <a:cs typeface="Nobile" panose="02000503050000020004" pitchFamily="34" charset="-120"/>
              </a:rPr>
              <a:t>e</a:t>
            </a: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 consulted our professional course professor and completed </a:t>
            </a:r>
            <a:endPar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endParaRPr>
          </a:p>
          <a:p>
            <a:pPr>
              <a:lnSpc>
                <a:spcPts val="1700"/>
              </a:lnSpc>
              <a:buSzPct val="100000"/>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the deployment under his guidance.</a:t>
            </a:r>
            <a:endParaRPr lang="en-US" sz="1600" dirty="0"/>
          </a:p>
        </p:txBody>
      </p:sp>
      <p:sp>
        <p:nvSpPr>
          <p:cNvPr id="9" name="Text 6"/>
          <p:cNvSpPr/>
          <p:nvPr/>
        </p:nvSpPr>
        <p:spPr>
          <a:xfrm>
            <a:off x="7487960" y="2164456"/>
            <a:ext cx="6676311" cy="792104"/>
          </a:xfrm>
          <a:prstGeom prst="rect">
            <a:avLst/>
          </a:prstGeom>
          <a:noFill/>
        </p:spPr>
        <p:txBody>
          <a:bodyPr wrap="none" lIns="0" tIns="0" rIns="0" bIns="0" rtlCol="0" anchor="t"/>
          <a:lstStyle/>
          <a:p>
            <a:pPr>
              <a:lnSpc>
                <a:spcPts val="1700"/>
              </a:lnSpc>
              <a:buSzPct val="100000"/>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2. More attractive pictures were added to the loading interface</a:t>
            </a:r>
            <a:endPar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endParaRPr>
          </a:p>
          <a:p>
            <a:pPr>
              <a:lnSpc>
                <a:spcPts val="1700"/>
              </a:lnSpc>
              <a:buSzPct val="100000"/>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 of the app, and the operation interface was optimized to make</a:t>
            </a:r>
            <a:endPar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endParaRPr>
          </a:p>
          <a:p>
            <a:pPr>
              <a:lnSpc>
                <a:spcPts val="1700"/>
              </a:lnSpc>
              <a:buSzPct val="100000"/>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 it more concise.</a:t>
            </a:r>
            <a:endParaRPr lang="en-US" sz="1600" dirty="0"/>
          </a:p>
        </p:txBody>
      </p:sp>
      <p:pic>
        <p:nvPicPr>
          <p:cNvPr id="10" name="Image 1" descr="preencoded.png"/>
          <p:cNvPicPr>
            <a:picLocks noChangeAspect="1"/>
          </p:cNvPicPr>
          <p:nvPr/>
        </p:nvPicPr>
        <p:blipFill>
          <a:blip r:embed="rId2"/>
          <a:stretch>
            <a:fillRect/>
          </a:stretch>
        </p:blipFill>
        <p:spPr>
          <a:xfrm>
            <a:off x="7487960" y="3115926"/>
            <a:ext cx="6676311" cy="4117102"/>
          </a:xfrm>
          <a:prstGeom prst="rect">
            <a:avLst/>
          </a:prstGeom>
        </p:spPr>
      </p:pic>
      <p:sp>
        <p:nvSpPr>
          <p:cNvPr id="11" name="Text 7"/>
          <p:cNvSpPr/>
          <p:nvPr/>
        </p:nvSpPr>
        <p:spPr>
          <a:xfrm>
            <a:off x="473710" y="829765"/>
            <a:ext cx="13682901" cy="216575"/>
          </a:xfrm>
          <a:prstGeom prst="rect">
            <a:avLst/>
          </a:prstGeom>
          <a:noFill/>
        </p:spPr>
        <p:txBody>
          <a:bodyPr wrap="none" lIns="0" tIns="0" rIns="0" bIns="0" rtlCol="0" anchor="t"/>
          <a:lstStyle/>
          <a:p>
            <a:pPr marL="0" indent="0" algn="l">
              <a:lnSpc>
                <a:spcPts val="1700"/>
              </a:lnSpc>
              <a:buNone/>
            </a:pPr>
            <a:r>
              <a:rPr lang="en-US" sz="1050" dirty="0">
                <a:solidFill>
                  <a:srgbClr val="404155"/>
                </a:solidFill>
                <a:latin typeface="Nobile" panose="02000503050000020004" pitchFamily="34" charset="0"/>
                <a:ea typeface="Nobile" panose="02000503050000020004" pitchFamily="34" charset="-122"/>
                <a:cs typeface="Nobile" panose="02000503050000020004" pitchFamily="34" charset="-120"/>
              </a:rPr>
              <a:t>Through </a:t>
            </a:r>
            <a:r>
              <a:rPr lang="en-US" sz="1050" b="1" dirty="0">
                <a:solidFill>
                  <a:srgbClr val="404155"/>
                </a:solidFill>
                <a:latin typeface="Nobile" panose="02000503050000020004" pitchFamily="34" charset="0"/>
                <a:ea typeface="Nobile" panose="02000503050000020004" pitchFamily="34" charset="-122"/>
                <a:cs typeface="Nobile" panose="02000503050000020004" pitchFamily="34" charset="-120"/>
              </a:rPr>
              <a:t>over 15 user tests</a:t>
            </a:r>
            <a:r>
              <a:rPr lang="en-US" sz="1050" dirty="0">
                <a:solidFill>
                  <a:srgbClr val="404155"/>
                </a:solidFill>
                <a:latin typeface="Nobile" panose="02000503050000020004" pitchFamily="34" charset="0"/>
                <a:ea typeface="Nobile" panose="02000503050000020004" pitchFamily="34" charset="-122"/>
                <a:cs typeface="Nobile" panose="02000503050000020004" pitchFamily="34" charset="-120"/>
              </a:rPr>
              <a:t>, we transformed direct feedback into tangible improvements, ensuring V2.0 is both powerful and user-friendly.</a:t>
            </a:r>
            <a:endParaRPr lang="en-US" sz="1050" dirty="0"/>
          </a:p>
        </p:txBody>
      </p:sp>
      <p:pic>
        <p:nvPicPr>
          <p:cNvPr id="13" name="图片 12"/>
          <p:cNvPicPr>
            <a:picLocks noChangeAspect="1"/>
          </p:cNvPicPr>
          <p:nvPr/>
        </p:nvPicPr>
        <p:blipFill>
          <a:blip r:embed="rId3"/>
          <a:stretch>
            <a:fillRect/>
          </a:stretch>
        </p:blipFill>
        <p:spPr>
          <a:xfrm>
            <a:off x="12851765" y="7658100"/>
            <a:ext cx="1779270" cy="571500"/>
          </a:xfrm>
          <a:prstGeom prst="rect">
            <a:avLst/>
          </a:prstGeom>
        </p:spPr>
      </p:pic>
      <p:sp>
        <p:nvSpPr>
          <p:cNvPr id="12" name="Text 2"/>
          <p:cNvSpPr/>
          <p:nvPr/>
        </p:nvSpPr>
        <p:spPr>
          <a:xfrm>
            <a:off x="384298" y="2221819"/>
            <a:ext cx="6676311" cy="216575"/>
          </a:xfrm>
          <a:prstGeom prst="rect">
            <a:avLst/>
          </a:prstGeom>
          <a:noFill/>
        </p:spPr>
        <p:txBody>
          <a:bodyPr wrap="none" lIns="0" tIns="0" rIns="0" bIns="0" rtlCol="0" anchor="t"/>
          <a:lstStyle/>
          <a:p>
            <a:pPr marL="0" indent="0" algn="l">
              <a:lnSpc>
                <a:spcPts val="1700"/>
              </a:lnSpc>
              <a:buSzPct val="100000"/>
              <a:buNone/>
            </a:pP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8066" y="564118"/>
            <a:ext cx="9855041" cy="641152"/>
          </a:xfrm>
          <a:prstGeom prst="rect">
            <a:avLst/>
          </a:prstGeom>
          <a:noFill/>
        </p:spPr>
        <p:txBody>
          <a:bodyPr wrap="none" lIns="0" tIns="0" rIns="0" bIns="0" rtlCol="0" anchor="t"/>
          <a:lstStyle/>
          <a:p>
            <a:pPr marL="0" indent="0" algn="l">
              <a:lnSpc>
                <a:spcPts val="5000"/>
              </a:lnSpc>
              <a:buNone/>
            </a:pPr>
            <a:r>
              <a:rPr lang="en-US" sz="4000" dirty="0">
                <a:solidFill>
                  <a:srgbClr val="1B1B27"/>
                </a:solidFill>
                <a:latin typeface="Alexandria" pitchFamily="34" charset="0"/>
                <a:ea typeface="Alexandria" pitchFamily="34" charset="-122"/>
                <a:cs typeface="Alexandria" pitchFamily="34" charset="-120"/>
              </a:rPr>
              <a:t>Market Landscape &amp; Competitive Edge</a:t>
            </a:r>
            <a:endParaRPr lang="en-US" sz="4000" dirty="0"/>
          </a:p>
        </p:txBody>
      </p:sp>
      <p:pic>
        <p:nvPicPr>
          <p:cNvPr id="3" name="Image 0" descr="preencoded.png"/>
          <p:cNvPicPr>
            <a:picLocks noChangeAspect="1"/>
          </p:cNvPicPr>
          <p:nvPr/>
        </p:nvPicPr>
        <p:blipFill>
          <a:blip r:embed="rId1"/>
          <a:stretch>
            <a:fillRect/>
          </a:stretch>
        </p:blipFill>
        <p:spPr>
          <a:xfrm>
            <a:off x="1144270" y="1615440"/>
            <a:ext cx="12086590" cy="5291455"/>
          </a:xfrm>
          <a:prstGeom prst="rect">
            <a:avLst/>
          </a:prstGeom>
        </p:spPr>
      </p:pic>
      <p:sp>
        <p:nvSpPr>
          <p:cNvPr id="4" name="Text 1"/>
          <p:cNvSpPr/>
          <p:nvPr/>
        </p:nvSpPr>
        <p:spPr>
          <a:xfrm>
            <a:off x="5147257" y="4361359"/>
            <a:ext cx="1547474" cy="719384"/>
          </a:xfrm>
          <a:prstGeom prst="rect">
            <a:avLst/>
          </a:prstGeom>
          <a:noFill/>
        </p:spPr>
        <p:txBody>
          <a:bodyPr wrap="square" lIns="0" tIns="0" rIns="0" bIns="0" rtlCol="0" anchor="t"/>
          <a:lstStyle/>
          <a:p>
            <a:pPr marL="0" indent="0" algn="ctr">
              <a:lnSpc>
                <a:spcPts val="1650"/>
              </a:lnSpc>
              <a:buNone/>
            </a:pPr>
            <a:r>
              <a:rPr lang="en-US" sz="1350" dirty="0">
                <a:solidFill>
                  <a:srgbClr val="FFFFFF"/>
                </a:solidFill>
                <a:latin typeface="Alexandria" pitchFamily="34" charset="0"/>
                <a:ea typeface="Alexandria" pitchFamily="34" charset="-122"/>
                <a:cs typeface="Alexandria" pitchFamily="34" charset="-120"/>
              </a:rPr>
              <a:t>Agri‑Monitor</a:t>
            </a:r>
            <a:endParaRPr lang="en-US" sz="1350" dirty="0"/>
          </a:p>
        </p:txBody>
      </p:sp>
      <p:sp>
        <p:nvSpPr>
          <p:cNvPr id="5" name="Text 2"/>
          <p:cNvSpPr/>
          <p:nvPr/>
        </p:nvSpPr>
        <p:spPr>
          <a:xfrm>
            <a:off x="7542548" y="4361359"/>
            <a:ext cx="1547474" cy="719384"/>
          </a:xfrm>
          <a:prstGeom prst="rect">
            <a:avLst/>
          </a:prstGeom>
          <a:noFill/>
        </p:spPr>
        <p:txBody>
          <a:bodyPr wrap="square" lIns="0" tIns="0" rIns="0" bIns="0" rtlCol="0" anchor="t"/>
          <a:lstStyle/>
          <a:p>
            <a:pPr marL="0" indent="0" algn="ctr">
              <a:lnSpc>
                <a:spcPts val="1650"/>
              </a:lnSpc>
              <a:buNone/>
            </a:pPr>
            <a:r>
              <a:rPr lang="en-US" sz="1350" dirty="0">
                <a:solidFill>
                  <a:srgbClr val="FFFFFF"/>
                </a:solidFill>
                <a:latin typeface="Alexandria" pitchFamily="34" charset="0"/>
                <a:ea typeface="Alexandria" pitchFamily="34" charset="-122"/>
                <a:cs typeface="Alexandria" pitchFamily="34" charset="-120"/>
              </a:rPr>
              <a:t>Competitors</a:t>
            </a:r>
            <a:endParaRPr lang="en-US" sz="1350" dirty="0"/>
          </a:p>
        </p:txBody>
      </p:sp>
      <p:sp>
        <p:nvSpPr>
          <p:cNvPr id="6" name="Text 3"/>
          <p:cNvSpPr/>
          <p:nvPr/>
        </p:nvSpPr>
        <p:spPr>
          <a:xfrm>
            <a:off x="10565130" y="6252845"/>
            <a:ext cx="3023235" cy="313055"/>
          </a:xfrm>
          <a:prstGeom prst="rect">
            <a:avLst/>
          </a:prstGeom>
          <a:noFill/>
        </p:spPr>
        <p:txBody>
          <a:bodyPr wrap="none" lIns="0" tIns="0" rIns="0" bIns="0" rtlCol="0" anchor="t"/>
          <a:lstStyle/>
          <a:p>
            <a:pPr marL="0" indent="0" algn="l">
              <a:lnSpc>
                <a:spcPts val="1350"/>
              </a:lnSpc>
              <a:buNone/>
            </a:pPr>
            <a:r>
              <a:rPr lang="en-US" sz="1050" dirty="0">
                <a:solidFill>
                  <a:srgbClr val="404155"/>
                </a:solidFill>
                <a:latin typeface="Nobile" panose="02000503050000020004" pitchFamily="34" charset="0"/>
                <a:ea typeface="Nobile" panose="02000503050000020004" pitchFamily="34" charset="-122"/>
                <a:cs typeface="Nobile" panose="02000503050000020004" pitchFamily="34" charset="-120"/>
              </a:rPr>
              <a:t>Limited Analytics</a:t>
            </a:r>
            <a:endParaRPr lang="en-US" sz="1050" dirty="0"/>
          </a:p>
        </p:txBody>
      </p:sp>
      <p:sp>
        <p:nvSpPr>
          <p:cNvPr id="8" name="Text 4"/>
          <p:cNvSpPr/>
          <p:nvPr/>
        </p:nvSpPr>
        <p:spPr>
          <a:xfrm>
            <a:off x="10246995" y="2905760"/>
            <a:ext cx="3354070" cy="370205"/>
          </a:xfrm>
          <a:prstGeom prst="rect">
            <a:avLst/>
          </a:prstGeom>
          <a:noFill/>
        </p:spPr>
        <p:txBody>
          <a:bodyPr wrap="square" lIns="0" tIns="0" rIns="0" bIns="0" rtlCol="0" anchor="t"/>
          <a:lstStyle/>
          <a:p>
            <a:pPr marL="0" indent="0" algn="l">
              <a:lnSpc>
                <a:spcPts val="1350"/>
              </a:lnSpc>
              <a:buNone/>
            </a:pPr>
            <a:r>
              <a:rPr lang="en-US" sz="1050" dirty="0">
                <a:solidFill>
                  <a:srgbClr val="404155"/>
                </a:solidFill>
                <a:latin typeface="Nobile" panose="02000503050000020004" pitchFamily="34" charset="0"/>
                <a:ea typeface="Nobile" panose="02000503050000020004" pitchFamily="34" charset="-122"/>
                <a:cs typeface="Nobile" panose="02000503050000020004" pitchFamily="34" charset="-120"/>
              </a:rPr>
              <a:t>Data-Driven Decision Making</a:t>
            </a:r>
            <a:endParaRPr lang="en-US" sz="1050" dirty="0"/>
          </a:p>
        </p:txBody>
      </p:sp>
      <p:sp>
        <p:nvSpPr>
          <p:cNvPr id="10" name="Text 5"/>
          <p:cNvSpPr/>
          <p:nvPr/>
        </p:nvSpPr>
        <p:spPr>
          <a:xfrm>
            <a:off x="1208431" y="6252738"/>
            <a:ext cx="2800800" cy="287754"/>
          </a:xfrm>
          <a:prstGeom prst="rect">
            <a:avLst/>
          </a:prstGeom>
          <a:noFill/>
        </p:spPr>
        <p:txBody>
          <a:bodyPr wrap="none" lIns="0" tIns="0" rIns="0" bIns="0" rtlCol="0" anchor="t"/>
          <a:lstStyle/>
          <a:p>
            <a:pPr marL="0" indent="0" algn="r">
              <a:lnSpc>
                <a:spcPts val="1350"/>
              </a:lnSpc>
              <a:buNone/>
            </a:pPr>
            <a:r>
              <a:rPr lang="en-US" sz="1050" dirty="0">
                <a:solidFill>
                  <a:srgbClr val="404155"/>
                </a:solidFill>
                <a:latin typeface="Nobile" panose="02000503050000020004" pitchFamily="34" charset="0"/>
                <a:ea typeface="Nobile" panose="02000503050000020004" pitchFamily="34" charset="-122"/>
                <a:cs typeface="Nobile" panose="02000503050000020004" pitchFamily="34" charset="-120"/>
              </a:rPr>
              <a:t>Partial AI Support</a:t>
            </a:r>
            <a:endParaRPr lang="en-US" sz="1050" dirty="0"/>
          </a:p>
        </p:txBody>
      </p:sp>
      <p:sp>
        <p:nvSpPr>
          <p:cNvPr id="12" name="Text 6"/>
          <p:cNvSpPr/>
          <p:nvPr/>
        </p:nvSpPr>
        <p:spPr>
          <a:xfrm>
            <a:off x="1144486" y="2844458"/>
            <a:ext cx="2877535" cy="287753"/>
          </a:xfrm>
          <a:prstGeom prst="rect">
            <a:avLst/>
          </a:prstGeom>
          <a:noFill/>
        </p:spPr>
        <p:txBody>
          <a:bodyPr wrap="none" lIns="0" tIns="0" rIns="0" bIns="0" rtlCol="0" anchor="t"/>
          <a:lstStyle/>
          <a:p>
            <a:pPr marL="0" indent="0" algn="r">
              <a:lnSpc>
                <a:spcPts val="1350"/>
              </a:lnSpc>
              <a:buNone/>
            </a:pPr>
            <a:r>
              <a:rPr lang="en-US" sz="1050" dirty="0">
                <a:solidFill>
                  <a:srgbClr val="404155"/>
                </a:solidFill>
                <a:latin typeface="Nobile" panose="02000503050000020004" pitchFamily="34" charset="0"/>
                <a:ea typeface="Nobile" panose="02000503050000020004" pitchFamily="34" charset="-122"/>
                <a:cs typeface="Nobile" panose="02000503050000020004" pitchFamily="34" charset="-120"/>
              </a:rPr>
              <a:t>Integrated AI Solutions</a:t>
            </a:r>
            <a:endParaRPr lang="en-US" sz="1050" dirty="0"/>
          </a:p>
        </p:txBody>
      </p:sp>
      <p:sp>
        <p:nvSpPr>
          <p:cNvPr id="14" name="Text 7"/>
          <p:cNvSpPr/>
          <p:nvPr/>
        </p:nvSpPr>
        <p:spPr>
          <a:xfrm>
            <a:off x="718066" y="7010797"/>
            <a:ext cx="13194268" cy="656273"/>
          </a:xfrm>
          <a:prstGeom prst="rect">
            <a:avLst/>
          </a:prstGeom>
          <a:noFill/>
        </p:spPr>
        <p:txBody>
          <a:bodyPr wrap="square" lIns="0" tIns="0" rIns="0" bIns="0" rtlCol="0" anchor="t"/>
          <a:lstStyle/>
          <a:p>
            <a:pPr>
              <a:lnSpc>
                <a:spcPts val="2550"/>
              </a:lnSpc>
            </a:pP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Our in-depth competitive analysis reveals </a:t>
            </a:r>
            <a:r>
              <a:rPr lang="en-US" altLang="zh-CN" sz="1600" dirty="0" err="1">
                <a:solidFill>
                  <a:srgbClr val="1B1B27"/>
                </a:solidFill>
                <a:latin typeface="Alexandria" pitchFamily="34" charset="0"/>
                <a:ea typeface="Alexandria" pitchFamily="34" charset="-122"/>
                <a:cs typeface="Alexandria" pitchFamily="34" charset="-120"/>
              </a:rPr>
              <a:t>GreenSight</a:t>
            </a:r>
            <a:r>
              <a:rPr lang="en-US" altLang="zh-CN" sz="1600" dirty="0">
                <a:solidFill>
                  <a:srgbClr val="1B1B27"/>
                </a:solidFill>
                <a:latin typeface="Alexandria" pitchFamily="34" charset="0"/>
                <a:ea typeface="Alexandria" pitchFamily="34" charset="-122"/>
                <a:cs typeface="Alexandria" pitchFamily="34" charset="-120"/>
              </a:rPr>
              <a:t>-AI </a:t>
            </a:r>
            <a:r>
              <a:rPr lang="en-US" sz="1600" dirty="0">
                <a:solidFill>
                  <a:srgbClr val="404155"/>
                </a:solidFill>
                <a:latin typeface="Nobile" panose="02000503050000020004" pitchFamily="34" charset="0"/>
                <a:ea typeface="Nobile" panose="02000503050000020004" pitchFamily="34" charset="-122"/>
                <a:cs typeface="Nobile" panose="02000503050000020004" pitchFamily="34" charset="-120"/>
              </a:rPr>
              <a:t>'s distinct advantages in feature integration and pricing strategy, setting us apart in the agritech market.</a:t>
            </a:r>
            <a:endParaRPr lang="en-US" sz="1600" dirty="0"/>
          </a:p>
        </p:txBody>
      </p:sp>
      <p:pic>
        <p:nvPicPr>
          <p:cNvPr id="15" name="图片 14"/>
          <p:cNvPicPr>
            <a:picLocks noChangeAspect="1"/>
          </p:cNvPicPr>
          <p:nvPr/>
        </p:nvPicPr>
        <p:blipFill>
          <a:blip r:embed="rId2"/>
          <a:stretch>
            <a:fillRect/>
          </a:stretch>
        </p:blipFill>
        <p:spPr>
          <a:xfrm>
            <a:off x="12851765" y="7658100"/>
            <a:ext cx="1779270" cy="57150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363.6656692913386,&quot;left&quot;:51.0655905511811,&quot;top&quot;:146.00622047244093,&quot;width&quot;:688.5750393700787}"/>
</p:tagLst>
</file>

<file path=ppt/tags/tag10.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11.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12.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13.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14.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15.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16.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17.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2.xml><?xml version="1.0" encoding="utf-8"?>
<p:tagLst xmlns:p="http://schemas.openxmlformats.org/presentationml/2006/main">
  <p:tag name="KSO_WM_DIAGRAM_VIRTUALLY_FRAME" val="{&quot;height&quot;:363.6656692913386,&quot;left&quot;:51.0655905511811,&quot;top&quot;:146.00622047244093,&quot;width&quot;:688.5750393700787}"/>
</p:tagLst>
</file>

<file path=ppt/tags/tag3.xml><?xml version="1.0" encoding="utf-8"?>
<p:tagLst xmlns:p="http://schemas.openxmlformats.org/presentationml/2006/main">
  <p:tag name="KSO_WM_DIAGRAM_VIRTUALLY_FRAME" val="{&quot;height&quot;:363.6656692913386,&quot;left&quot;:51.0655905511811,&quot;top&quot;:146.00622047244093,&quot;width&quot;:688.5750393700787}"/>
</p:tagLst>
</file>

<file path=ppt/tags/tag4.xml><?xml version="1.0" encoding="utf-8"?>
<p:tagLst xmlns:p="http://schemas.openxmlformats.org/presentationml/2006/main">
  <p:tag name="KSO_WM_DIAGRAM_VIRTUALLY_FRAME" val="{&quot;height&quot;:363.6656692913386,&quot;left&quot;:51.0655905511811,&quot;top&quot;:146.00622047244093,&quot;width&quot;:688.5750393700787}"/>
</p:tagLst>
</file>

<file path=ppt/tags/tag5.xml><?xml version="1.0" encoding="utf-8"?>
<p:tagLst xmlns:p="http://schemas.openxmlformats.org/presentationml/2006/main">
  <p:tag name="KSO_WM_DIAGRAM_VIRTUALLY_FRAME" val="{&quot;height&quot;:363.6656692913386,&quot;left&quot;:51.0655905511811,&quot;top&quot;:146.00622047244093,&quot;width&quot;:688.5750393700787}"/>
</p:tagLst>
</file>

<file path=ppt/tags/tag6.xml><?xml version="1.0" encoding="utf-8"?>
<p:tagLst xmlns:p="http://schemas.openxmlformats.org/presentationml/2006/main">
  <p:tag name="KSO_WM_DIAGRAM_VIRTUALLY_FRAME" val="{&quot;height&quot;:363.6656692913386,&quot;left&quot;:51.0655905511811,&quot;top&quot;:146.00622047244093,&quot;width&quot;:688.5750393700787}"/>
</p:tagLst>
</file>

<file path=ppt/tags/tag7.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8.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ags/tag9.xml><?xml version="1.0" encoding="utf-8"?>
<p:tagLst xmlns:p="http://schemas.openxmlformats.org/presentationml/2006/main">
  <p:tag name="KSO_WM_DIAGRAM_VIRTUALLY_FRAME" val="{&quot;height&quot;:223.17196850393694,&quot;left&quot;:62.50314960629921,&quot;top&quot;:255.05622047244097,&quot;width&quot;:1026.98433070866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4786</Words>
  <Application>WPS 演示</Application>
  <PresentationFormat>自定义</PresentationFormat>
  <Paragraphs>148</Paragraphs>
  <Slides>13</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13</vt:i4>
      </vt:variant>
    </vt:vector>
  </HeadingPairs>
  <TitlesOfParts>
    <vt:vector size="32" baseType="lpstr">
      <vt:lpstr>Arial</vt:lpstr>
      <vt:lpstr>宋体</vt:lpstr>
      <vt:lpstr>Wingdings</vt:lpstr>
      <vt:lpstr>Alexandria</vt:lpstr>
      <vt:lpstr>Alexandria</vt:lpstr>
      <vt:lpstr>Alexandria</vt:lpstr>
      <vt:lpstr>Nobile</vt:lpstr>
      <vt:lpstr>Nobile</vt:lpstr>
      <vt:lpstr>Nobile</vt:lpstr>
      <vt:lpstr>Alexandria Light</vt:lpstr>
      <vt:lpstr>Segoe Print</vt:lpstr>
      <vt:lpstr>Alexandria Light</vt:lpstr>
      <vt:lpstr>Alexandria Light</vt:lpstr>
      <vt:lpstr>Calibri</vt:lpstr>
      <vt:lpstr>微软雅黑</vt:lpstr>
      <vt:lpstr>Arial Unicode MS</vt:lpstr>
      <vt:lpstr>等线</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Mr.Meeseeks</cp:lastModifiedBy>
  <cp:revision>10</cp:revision>
  <dcterms:created xsi:type="dcterms:W3CDTF">2025-11-21T08:01:00Z</dcterms:created>
  <dcterms:modified xsi:type="dcterms:W3CDTF">2025-11-23T05:42:23Z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7E4FAE97ED384A64A419F0109436AD38_13</vt:lpwstr>
  </property>
  <property fmtid="{D5CDD505-2E9C-101B-9397-08002B2CF9AE}" pid="3" name="KSOProductBuildVer">
    <vt:lpwstr>2052-12.1.0.23125</vt:lpwstr>
  </property>
</Properties>
</file>